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4"/>
  </p:sldMasterIdLst>
  <p:notesMasterIdLst>
    <p:notesMasterId r:id="rId23"/>
  </p:notesMasterIdLst>
  <p:sldIdLst>
    <p:sldId id="257" r:id="rId5"/>
    <p:sldId id="283" r:id="rId6"/>
    <p:sldId id="260" r:id="rId7"/>
    <p:sldId id="265" r:id="rId8"/>
    <p:sldId id="266" r:id="rId9"/>
    <p:sldId id="289" r:id="rId10"/>
    <p:sldId id="268" r:id="rId11"/>
    <p:sldId id="269" r:id="rId12"/>
    <p:sldId id="272" r:id="rId13"/>
    <p:sldId id="273" r:id="rId14"/>
    <p:sldId id="274" r:id="rId15"/>
    <p:sldId id="279" r:id="rId16"/>
    <p:sldId id="291" r:id="rId17"/>
    <p:sldId id="284" r:id="rId18"/>
    <p:sldId id="288" r:id="rId19"/>
    <p:sldId id="285" r:id="rId20"/>
    <p:sldId id="286" r:id="rId21"/>
    <p:sldId id="290" r:id="rId22"/>
  </p:sldIdLst>
  <p:sldSz cx="12192000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232" autoAdjust="0"/>
    <p:restoredTop sz="94558" autoAdjust="0"/>
  </p:normalViewPr>
  <p:slideViewPr>
    <p:cSldViewPr snapToGrid="0">
      <p:cViewPr varScale="1">
        <p:scale>
          <a:sx n="121" d="100"/>
          <a:sy n="121" d="100"/>
        </p:scale>
        <p:origin x="83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E318C8F-12E1-41C7-9A96-5A89905ECBE9}" type="doc">
      <dgm:prSet loTypeId="urn:microsoft.com/office/officeart/2005/8/layout/radial6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977E90EF-5735-4AA5-84A3-F184C07B45C4}">
      <dgm:prSet phldrT="[Text]"/>
      <dgm:spPr/>
      <dgm:t>
        <a:bodyPr/>
        <a:lstStyle/>
        <a:p>
          <a:r>
            <a:rPr lang="en-CA" dirty="0">
              <a:solidFill>
                <a:schemeClr val="tx1"/>
              </a:solidFill>
            </a:rPr>
            <a:t>Content Analysis</a:t>
          </a:r>
        </a:p>
      </dgm:t>
    </dgm:pt>
    <dgm:pt modelId="{3ED235A6-19B5-46C7-8F30-6D071132F22A}" type="parTrans" cxnId="{81B08C1E-6AF7-4D62-820D-1A9CF4886E87}">
      <dgm:prSet/>
      <dgm:spPr/>
      <dgm:t>
        <a:bodyPr/>
        <a:lstStyle/>
        <a:p>
          <a:endParaRPr lang="en-CA"/>
        </a:p>
      </dgm:t>
    </dgm:pt>
    <dgm:pt modelId="{CA4BE507-69C2-4102-9BCE-0CD43CEC7D35}" type="sibTrans" cxnId="{81B08C1E-6AF7-4D62-820D-1A9CF4886E87}">
      <dgm:prSet/>
      <dgm:spPr/>
      <dgm:t>
        <a:bodyPr/>
        <a:lstStyle/>
        <a:p>
          <a:endParaRPr lang="en-CA"/>
        </a:p>
      </dgm:t>
    </dgm:pt>
    <dgm:pt modelId="{83A4478E-7B17-4274-AB57-65B60DE553F9}">
      <dgm:prSet phldrT="[Text]"/>
      <dgm:spPr/>
      <dgm:t>
        <a:bodyPr/>
        <a:lstStyle/>
        <a:p>
          <a:r>
            <a:rPr lang="en-CA" dirty="0">
              <a:solidFill>
                <a:schemeClr val="tx1"/>
              </a:solidFill>
            </a:rPr>
            <a:t>Qualitative Approach</a:t>
          </a:r>
        </a:p>
      </dgm:t>
    </dgm:pt>
    <dgm:pt modelId="{F8AD3D3C-C95D-4BE6-966F-2BC127E5C5A1}" type="parTrans" cxnId="{2D567014-B4D9-4547-9DE7-068F7B8871F0}">
      <dgm:prSet/>
      <dgm:spPr/>
      <dgm:t>
        <a:bodyPr/>
        <a:lstStyle/>
        <a:p>
          <a:endParaRPr lang="en-CA"/>
        </a:p>
      </dgm:t>
    </dgm:pt>
    <dgm:pt modelId="{9FEC5920-D032-452A-B3CB-7A4CA24974C6}" type="sibTrans" cxnId="{2D567014-B4D9-4547-9DE7-068F7B8871F0}">
      <dgm:prSet/>
      <dgm:spPr/>
      <dgm:t>
        <a:bodyPr/>
        <a:lstStyle/>
        <a:p>
          <a:endParaRPr lang="en-CA"/>
        </a:p>
      </dgm:t>
    </dgm:pt>
    <dgm:pt modelId="{9E482319-3E9D-4F6D-84C0-5678691A3F4B}">
      <dgm:prSet phldrT="[Text]"/>
      <dgm:spPr/>
      <dgm:t>
        <a:bodyPr/>
        <a:lstStyle/>
        <a:p>
          <a:r>
            <a:rPr lang="en-CA" dirty="0">
              <a:solidFill>
                <a:schemeClr val="tx1"/>
              </a:solidFill>
            </a:rPr>
            <a:t>Quantitative Approach</a:t>
          </a:r>
        </a:p>
      </dgm:t>
    </dgm:pt>
    <dgm:pt modelId="{51679737-31B1-4151-9FB9-FCFE5AAEE070}" type="parTrans" cxnId="{B474947C-D29F-4753-901B-D56CFBB6F9C7}">
      <dgm:prSet/>
      <dgm:spPr/>
      <dgm:t>
        <a:bodyPr/>
        <a:lstStyle/>
        <a:p>
          <a:endParaRPr lang="en-CA"/>
        </a:p>
      </dgm:t>
    </dgm:pt>
    <dgm:pt modelId="{53810F7A-9E2A-456F-B668-14FB21C7F515}" type="sibTrans" cxnId="{B474947C-D29F-4753-901B-D56CFBB6F9C7}">
      <dgm:prSet/>
      <dgm:spPr/>
      <dgm:t>
        <a:bodyPr/>
        <a:lstStyle/>
        <a:p>
          <a:endParaRPr lang="en-CA"/>
        </a:p>
      </dgm:t>
    </dgm:pt>
    <dgm:pt modelId="{D83823C4-783E-4B24-A357-F8D156FE788F}" type="pres">
      <dgm:prSet presAssocID="{CE318C8F-12E1-41C7-9A96-5A89905ECBE9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474BB43E-4339-4732-AD0F-10F687E8C00D}" type="pres">
      <dgm:prSet presAssocID="{977E90EF-5735-4AA5-84A3-F184C07B45C4}" presName="centerShape" presStyleLbl="node0" presStyleIdx="0" presStyleCnt="1" custLinFactNeighborX="-3910" custLinFactNeighborY="-1564"/>
      <dgm:spPr/>
    </dgm:pt>
    <dgm:pt modelId="{D6FA87E5-5D65-46B0-922E-30E4E931C09C}" type="pres">
      <dgm:prSet presAssocID="{83A4478E-7B17-4274-AB57-65B60DE553F9}" presName="node" presStyleLbl="node1" presStyleIdx="0" presStyleCnt="2" custRadScaleRad="109267" custRadScaleInc="-145984">
        <dgm:presLayoutVars>
          <dgm:bulletEnabled val="1"/>
        </dgm:presLayoutVars>
      </dgm:prSet>
      <dgm:spPr/>
    </dgm:pt>
    <dgm:pt modelId="{D3736AA5-34DB-4C45-A95F-F60FE4F21D30}" type="pres">
      <dgm:prSet presAssocID="{83A4478E-7B17-4274-AB57-65B60DE553F9}" presName="dummy" presStyleCnt="0"/>
      <dgm:spPr/>
    </dgm:pt>
    <dgm:pt modelId="{8638EEE7-B7B1-4244-8A6A-139661D586CE}" type="pres">
      <dgm:prSet presAssocID="{9FEC5920-D032-452A-B3CB-7A4CA24974C6}" presName="sibTrans" presStyleLbl="sibTrans2D1" presStyleIdx="0" presStyleCnt="2"/>
      <dgm:spPr/>
    </dgm:pt>
    <dgm:pt modelId="{1D585B68-BB61-456A-9E46-200EB41F9C8C}" type="pres">
      <dgm:prSet presAssocID="{9E482319-3E9D-4F6D-84C0-5678691A3F4B}" presName="node" presStyleLbl="node1" presStyleIdx="1" presStyleCnt="2" custRadScaleRad="97649" custRadScaleInc="-153156">
        <dgm:presLayoutVars>
          <dgm:bulletEnabled val="1"/>
        </dgm:presLayoutVars>
      </dgm:prSet>
      <dgm:spPr/>
    </dgm:pt>
    <dgm:pt modelId="{F2974242-A843-41B4-A45A-87CD79113744}" type="pres">
      <dgm:prSet presAssocID="{9E482319-3E9D-4F6D-84C0-5678691A3F4B}" presName="dummy" presStyleCnt="0"/>
      <dgm:spPr/>
    </dgm:pt>
    <dgm:pt modelId="{F54F8207-8748-4E5B-8978-7E1DB3EEF4F2}" type="pres">
      <dgm:prSet presAssocID="{53810F7A-9E2A-456F-B668-14FB21C7F515}" presName="sibTrans" presStyleLbl="sibTrans2D1" presStyleIdx="1" presStyleCnt="2"/>
      <dgm:spPr/>
    </dgm:pt>
  </dgm:ptLst>
  <dgm:cxnLst>
    <dgm:cxn modelId="{2D567014-B4D9-4547-9DE7-068F7B8871F0}" srcId="{977E90EF-5735-4AA5-84A3-F184C07B45C4}" destId="{83A4478E-7B17-4274-AB57-65B60DE553F9}" srcOrd="0" destOrd="0" parTransId="{F8AD3D3C-C95D-4BE6-966F-2BC127E5C5A1}" sibTransId="{9FEC5920-D032-452A-B3CB-7A4CA24974C6}"/>
    <dgm:cxn modelId="{81B08C1E-6AF7-4D62-820D-1A9CF4886E87}" srcId="{CE318C8F-12E1-41C7-9A96-5A89905ECBE9}" destId="{977E90EF-5735-4AA5-84A3-F184C07B45C4}" srcOrd="0" destOrd="0" parTransId="{3ED235A6-19B5-46C7-8F30-6D071132F22A}" sibTransId="{CA4BE507-69C2-4102-9BCE-0CD43CEC7D35}"/>
    <dgm:cxn modelId="{98C9683E-1B26-4BF1-9A53-F034DE1BF0AD}" type="presOf" srcId="{9E482319-3E9D-4F6D-84C0-5678691A3F4B}" destId="{1D585B68-BB61-456A-9E46-200EB41F9C8C}" srcOrd="0" destOrd="0" presId="urn:microsoft.com/office/officeart/2005/8/layout/radial6"/>
    <dgm:cxn modelId="{F1F36D51-BBAA-4EFF-B680-E02C4F81B8B4}" type="presOf" srcId="{9FEC5920-D032-452A-B3CB-7A4CA24974C6}" destId="{8638EEE7-B7B1-4244-8A6A-139661D586CE}" srcOrd="0" destOrd="0" presId="urn:microsoft.com/office/officeart/2005/8/layout/radial6"/>
    <dgm:cxn modelId="{B474947C-D29F-4753-901B-D56CFBB6F9C7}" srcId="{977E90EF-5735-4AA5-84A3-F184C07B45C4}" destId="{9E482319-3E9D-4F6D-84C0-5678691A3F4B}" srcOrd="1" destOrd="0" parTransId="{51679737-31B1-4151-9FB9-FCFE5AAEE070}" sibTransId="{53810F7A-9E2A-456F-B668-14FB21C7F515}"/>
    <dgm:cxn modelId="{2E3C2792-67E5-4A05-BEC2-6F668017D53B}" type="presOf" srcId="{CE318C8F-12E1-41C7-9A96-5A89905ECBE9}" destId="{D83823C4-783E-4B24-A357-F8D156FE788F}" srcOrd="0" destOrd="0" presId="urn:microsoft.com/office/officeart/2005/8/layout/radial6"/>
    <dgm:cxn modelId="{AB525396-C2B0-4793-B426-862E4B1BAF7C}" type="presOf" srcId="{977E90EF-5735-4AA5-84A3-F184C07B45C4}" destId="{474BB43E-4339-4732-AD0F-10F687E8C00D}" srcOrd="0" destOrd="0" presId="urn:microsoft.com/office/officeart/2005/8/layout/radial6"/>
    <dgm:cxn modelId="{FBD8A1B4-6DF1-4B3A-A568-FAE6EC8F46DF}" type="presOf" srcId="{83A4478E-7B17-4274-AB57-65B60DE553F9}" destId="{D6FA87E5-5D65-46B0-922E-30E4E931C09C}" srcOrd="0" destOrd="0" presId="urn:microsoft.com/office/officeart/2005/8/layout/radial6"/>
    <dgm:cxn modelId="{5F9CC7F2-2247-4092-B1DD-04327329DF72}" type="presOf" srcId="{53810F7A-9E2A-456F-B668-14FB21C7F515}" destId="{F54F8207-8748-4E5B-8978-7E1DB3EEF4F2}" srcOrd="0" destOrd="0" presId="urn:microsoft.com/office/officeart/2005/8/layout/radial6"/>
    <dgm:cxn modelId="{F5D078DF-A201-463D-9676-A1CF6E9608ED}" type="presParOf" srcId="{D83823C4-783E-4B24-A357-F8D156FE788F}" destId="{474BB43E-4339-4732-AD0F-10F687E8C00D}" srcOrd="0" destOrd="0" presId="urn:microsoft.com/office/officeart/2005/8/layout/radial6"/>
    <dgm:cxn modelId="{F20D4D0D-50A2-4FA5-850C-47261B84E073}" type="presParOf" srcId="{D83823C4-783E-4B24-A357-F8D156FE788F}" destId="{D6FA87E5-5D65-46B0-922E-30E4E931C09C}" srcOrd="1" destOrd="0" presId="urn:microsoft.com/office/officeart/2005/8/layout/radial6"/>
    <dgm:cxn modelId="{B59CAD2F-5AB2-4CA8-A127-1B52F5F806EC}" type="presParOf" srcId="{D83823C4-783E-4B24-A357-F8D156FE788F}" destId="{D3736AA5-34DB-4C45-A95F-F60FE4F21D30}" srcOrd="2" destOrd="0" presId="urn:microsoft.com/office/officeart/2005/8/layout/radial6"/>
    <dgm:cxn modelId="{B1148B4C-699E-401E-A891-F4598DA25940}" type="presParOf" srcId="{D83823C4-783E-4B24-A357-F8D156FE788F}" destId="{8638EEE7-B7B1-4244-8A6A-139661D586CE}" srcOrd="3" destOrd="0" presId="urn:microsoft.com/office/officeart/2005/8/layout/radial6"/>
    <dgm:cxn modelId="{BEDA0E8D-475B-41AA-9AED-B6CDD261EB58}" type="presParOf" srcId="{D83823C4-783E-4B24-A357-F8D156FE788F}" destId="{1D585B68-BB61-456A-9E46-200EB41F9C8C}" srcOrd="4" destOrd="0" presId="urn:microsoft.com/office/officeart/2005/8/layout/radial6"/>
    <dgm:cxn modelId="{69AF1F04-0FC0-4592-BC29-179E7049C0DB}" type="presParOf" srcId="{D83823C4-783E-4B24-A357-F8D156FE788F}" destId="{F2974242-A843-41B4-A45A-87CD79113744}" srcOrd="5" destOrd="0" presId="urn:microsoft.com/office/officeart/2005/8/layout/radial6"/>
    <dgm:cxn modelId="{14BF7BDC-6406-470A-BFAF-AFD2C7742513}" type="presParOf" srcId="{D83823C4-783E-4B24-A357-F8D156FE788F}" destId="{F54F8207-8748-4E5B-8978-7E1DB3EEF4F2}" srcOrd="6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7E546BF-97D4-4ECD-9904-7A9818C38876}" type="doc">
      <dgm:prSet loTypeId="urn:microsoft.com/office/officeart/2005/8/layout/cycle4" loCatId="matrix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9E37C4D8-7A93-408D-99EC-2E719ABC83F5}">
      <dgm:prSet phldrT="[Text]"/>
      <dgm:spPr/>
      <dgm:t>
        <a:bodyPr/>
        <a:lstStyle/>
        <a:p>
          <a:r>
            <a:rPr lang="en-CA" dirty="0">
              <a:solidFill>
                <a:schemeClr val="tx1"/>
              </a:solidFill>
            </a:rPr>
            <a:t>Communication: Written and Verbal</a:t>
          </a:r>
        </a:p>
      </dgm:t>
    </dgm:pt>
    <dgm:pt modelId="{C3BB05AC-CDB6-4087-827F-FFCA648EEED0}" type="parTrans" cxnId="{E7209B4F-6518-4520-B5A5-60A313F1D193}">
      <dgm:prSet/>
      <dgm:spPr/>
      <dgm:t>
        <a:bodyPr/>
        <a:lstStyle/>
        <a:p>
          <a:endParaRPr lang="en-CA"/>
        </a:p>
      </dgm:t>
    </dgm:pt>
    <dgm:pt modelId="{1AAF0A05-1D0B-4E29-BC1D-B7DFD5317A43}" type="sibTrans" cxnId="{E7209B4F-6518-4520-B5A5-60A313F1D193}">
      <dgm:prSet/>
      <dgm:spPr/>
      <dgm:t>
        <a:bodyPr/>
        <a:lstStyle/>
        <a:p>
          <a:endParaRPr lang="en-CA"/>
        </a:p>
      </dgm:t>
    </dgm:pt>
    <dgm:pt modelId="{F07245D6-CE60-4DE2-974D-6749A32D4CC8}">
      <dgm:prSet phldrT="[Text]"/>
      <dgm:spPr/>
      <dgm:t>
        <a:bodyPr/>
        <a:lstStyle/>
        <a:p>
          <a:r>
            <a:rPr lang="en-CA" dirty="0"/>
            <a:t>Agility</a:t>
          </a:r>
        </a:p>
      </dgm:t>
    </dgm:pt>
    <dgm:pt modelId="{00AF8FA6-D8EB-4613-9A77-DAC7F6F8E1F1}" type="parTrans" cxnId="{A821E76E-0141-4687-A85D-201C69DAA216}">
      <dgm:prSet/>
      <dgm:spPr/>
      <dgm:t>
        <a:bodyPr/>
        <a:lstStyle/>
        <a:p>
          <a:endParaRPr lang="en-CA"/>
        </a:p>
      </dgm:t>
    </dgm:pt>
    <dgm:pt modelId="{0A83F53D-3A67-4FB5-A5E9-7F81658EB7D5}" type="sibTrans" cxnId="{A821E76E-0141-4687-A85D-201C69DAA216}">
      <dgm:prSet/>
      <dgm:spPr/>
      <dgm:t>
        <a:bodyPr/>
        <a:lstStyle/>
        <a:p>
          <a:endParaRPr lang="en-CA"/>
        </a:p>
      </dgm:t>
    </dgm:pt>
    <dgm:pt modelId="{BEE19056-C31E-44AF-86CD-B1B13AED00E3}">
      <dgm:prSet phldrT="[Text]"/>
      <dgm:spPr/>
      <dgm:t>
        <a:bodyPr/>
        <a:lstStyle/>
        <a:p>
          <a:r>
            <a:rPr lang="en-CA" dirty="0">
              <a:solidFill>
                <a:schemeClr val="tx1"/>
              </a:solidFill>
            </a:rPr>
            <a:t>Research, Analysis and Problem Solving</a:t>
          </a:r>
        </a:p>
      </dgm:t>
    </dgm:pt>
    <dgm:pt modelId="{7CEF4FC6-ED23-46B3-A080-ADBEABA00750}" type="parTrans" cxnId="{7EFDBCF8-CB93-4037-A799-1FBF4B3683DE}">
      <dgm:prSet/>
      <dgm:spPr/>
      <dgm:t>
        <a:bodyPr/>
        <a:lstStyle/>
        <a:p>
          <a:endParaRPr lang="en-CA"/>
        </a:p>
      </dgm:t>
    </dgm:pt>
    <dgm:pt modelId="{19321C1D-5CD4-4504-91EB-84A17D59EC6E}" type="sibTrans" cxnId="{7EFDBCF8-CB93-4037-A799-1FBF4B3683DE}">
      <dgm:prSet/>
      <dgm:spPr/>
      <dgm:t>
        <a:bodyPr/>
        <a:lstStyle/>
        <a:p>
          <a:endParaRPr lang="en-CA"/>
        </a:p>
      </dgm:t>
    </dgm:pt>
    <dgm:pt modelId="{D0FEF94D-BE72-4EB4-9E52-4302E8F99735}">
      <dgm:prSet phldrT="[Text]"/>
      <dgm:spPr/>
      <dgm:t>
        <a:bodyPr/>
        <a:lstStyle/>
        <a:p>
          <a:r>
            <a:rPr lang="en-CA" dirty="0"/>
            <a:t>Mentoring</a:t>
          </a:r>
        </a:p>
      </dgm:t>
    </dgm:pt>
    <dgm:pt modelId="{A8389EA3-4C18-403C-B657-5A861C3952DA}" type="parTrans" cxnId="{A63781B5-0B94-4D21-9E44-3D957017670F}">
      <dgm:prSet/>
      <dgm:spPr/>
      <dgm:t>
        <a:bodyPr/>
        <a:lstStyle/>
        <a:p>
          <a:endParaRPr lang="en-CA"/>
        </a:p>
      </dgm:t>
    </dgm:pt>
    <dgm:pt modelId="{54A197AB-38FA-4730-8040-60909978F99E}" type="sibTrans" cxnId="{A63781B5-0B94-4D21-9E44-3D957017670F}">
      <dgm:prSet/>
      <dgm:spPr/>
      <dgm:t>
        <a:bodyPr/>
        <a:lstStyle/>
        <a:p>
          <a:endParaRPr lang="en-CA"/>
        </a:p>
      </dgm:t>
    </dgm:pt>
    <dgm:pt modelId="{A403D684-516A-40BB-A591-F1416642C7A2}">
      <dgm:prSet phldrT="[Text]"/>
      <dgm:spPr/>
      <dgm:t>
        <a:bodyPr/>
        <a:lstStyle/>
        <a:p>
          <a:r>
            <a:rPr lang="en-CA" dirty="0">
              <a:solidFill>
                <a:schemeClr val="tx1"/>
              </a:solidFill>
            </a:rPr>
            <a:t>Collaboration and Teamwork </a:t>
          </a:r>
        </a:p>
      </dgm:t>
    </dgm:pt>
    <dgm:pt modelId="{8DE8DCF0-96D4-408B-BE28-29B6454CDB2A}" type="parTrans" cxnId="{24060FFC-F9C0-4231-ABAD-12DCC900426C}">
      <dgm:prSet/>
      <dgm:spPr/>
      <dgm:t>
        <a:bodyPr/>
        <a:lstStyle/>
        <a:p>
          <a:endParaRPr lang="en-CA"/>
        </a:p>
      </dgm:t>
    </dgm:pt>
    <dgm:pt modelId="{8000FD18-F318-452B-9E96-3142284071CA}" type="sibTrans" cxnId="{24060FFC-F9C0-4231-ABAD-12DCC900426C}">
      <dgm:prSet/>
      <dgm:spPr/>
      <dgm:t>
        <a:bodyPr/>
        <a:lstStyle/>
        <a:p>
          <a:endParaRPr lang="en-CA"/>
        </a:p>
      </dgm:t>
    </dgm:pt>
    <dgm:pt modelId="{0C459B08-2A64-4C0B-8D38-852DD3203F91}">
      <dgm:prSet phldrT="[Text]"/>
      <dgm:spPr/>
      <dgm:t>
        <a:bodyPr/>
        <a:lstStyle/>
        <a:p>
          <a:r>
            <a:rPr lang="en-CA" dirty="0"/>
            <a:t>Attention to Detail and Pattern Recognition</a:t>
          </a:r>
        </a:p>
      </dgm:t>
    </dgm:pt>
    <dgm:pt modelId="{8F4D4486-91F5-4C19-A0D8-42FEBEDA7C53}" type="parTrans" cxnId="{0714176A-4546-4649-BCCD-7995BDDC32B2}">
      <dgm:prSet/>
      <dgm:spPr/>
      <dgm:t>
        <a:bodyPr/>
        <a:lstStyle/>
        <a:p>
          <a:endParaRPr lang="en-CA"/>
        </a:p>
      </dgm:t>
    </dgm:pt>
    <dgm:pt modelId="{CF358668-C4C7-49E1-8F5B-5B1F1F52EB3A}" type="sibTrans" cxnId="{0714176A-4546-4649-BCCD-7995BDDC32B2}">
      <dgm:prSet/>
      <dgm:spPr/>
      <dgm:t>
        <a:bodyPr/>
        <a:lstStyle/>
        <a:p>
          <a:endParaRPr lang="en-CA"/>
        </a:p>
      </dgm:t>
    </dgm:pt>
    <dgm:pt modelId="{9A2C7962-863A-4FF6-B443-E82A896B8368}">
      <dgm:prSet phldrT="[Text]"/>
      <dgm:spPr/>
      <dgm:t>
        <a:bodyPr/>
        <a:lstStyle/>
        <a:p>
          <a:r>
            <a:rPr lang="en-CA" dirty="0">
              <a:solidFill>
                <a:schemeClr val="tx1"/>
              </a:solidFill>
            </a:rPr>
            <a:t>Leadership</a:t>
          </a:r>
          <a:r>
            <a:rPr lang="en-CA" dirty="0"/>
            <a:t> </a:t>
          </a:r>
        </a:p>
      </dgm:t>
    </dgm:pt>
    <dgm:pt modelId="{C4D9F257-4FD5-41F6-B719-55E463CFD703}" type="parTrans" cxnId="{CEF3C209-5A04-48AB-89EF-0B3A4AD3050C}">
      <dgm:prSet/>
      <dgm:spPr/>
      <dgm:t>
        <a:bodyPr/>
        <a:lstStyle/>
        <a:p>
          <a:endParaRPr lang="en-CA"/>
        </a:p>
      </dgm:t>
    </dgm:pt>
    <dgm:pt modelId="{00D36FF3-CFA0-4AA2-9CDA-BEFEEFEB6D28}" type="sibTrans" cxnId="{CEF3C209-5A04-48AB-89EF-0B3A4AD3050C}">
      <dgm:prSet/>
      <dgm:spPr/>
      <dgm:t>
        <a:bodyPr/>
        <a:lstStyle/>
        <a:p>
          <a:endParaRPr lang="en-CA"/>
        </a:p>
      </dgm:t>
    </dgm:pt>
    <dgm:pt modelId="{266D7A3D-3E21-4256-BA40-CE07C58DAC50}">
      <dgm:prSet phldrT="[Text]"/>
      <dgm:spPr/>
      <dgm:t>
        <a:bodyPr/>
        <a:lstStyle/>
        <a:p>
          <a:r>
            <a:rPr lang="en-CA" dirty="0"/>
            <a:t>Sharing and Transparency</a:t>
          </a:r>
        </a:p>
      </dgm:t>
    </dgm:pt>
    <dgm:pt modelId="{AA0A61A1-02FE-44A2-A9F1-9178B758860E}" type="parTrans" cxnId="{385FD49E-DD19-4FA0-8315-859444AFE6F4}">
      <dgm:prSet/>
      <dgm:spPr/>
      <dgm:t>
        <a:bodyPr/>
        <a:lstStyle/>
        <a:p>
          <a:endParaRPr lang="en-CA"/>
        </a:p>
      </dgm:t>
    </dgm:pt>
    <dgm:pt modelId="{6FBA9849-E892-4934-9961-4A1BEA4CF9FD}" type="sibTrans" cxnId="{385FD49E-DD19-4FA0-8315-859444AFE6F4}">
      <dgm:prSet/>
      <dgm:spPr/>
      <dgm:t>
        <a:bodyPr/>
        <a:lstStyle/>
        <a:p>
          <a:endParaRPr lang="en-CA"/>
        </a:p>
      </dgm:t>
    </dgm:pt>
    <dgm:pt modelId="{EE28AC87-2E16-4C76-BB8D-9EF4D7EBC81B}">
      <dgm:prSet phldrT="[Text]"/>
      <dgm:spPr/>
      <dgm:t>
        <a:bodyPr/>
        <a:lstStyle/>
        <a:p>
          <a:r>
            <a:rPr lang="en-CA" dirty="0"/>
            <a:t>Interpersonal skills</a:t>
          </a:r>
        </a:p>
      </dgm:t>
    </dgm:pt>
    <dgm:pt modelId="{C2A83399-6462-4E43-925B-B1CEDAAE7E2E}" type="parTrans" cxnId="{FBAC6AFF-7930-4F72-AB39-99FF29216CF5}">
      <dgm:prSet/>
      <dgm:spPr/>
      <dgm:t>
        <a:bodyPr/>
        <a:lstStyle/>
        <a:p>
          <a:endParaRPr lang="en-CA"/>
        </a:p>
      </dgm:t>
    </dgm:pt>
    <dgm:pt modelId="{6075A97D-E5DA-41CD-8F95-EE57524DB770}" type="sibTrans" cxnId="{FBAC6AFF-7930-4F72-AB39-99FF29216CF5}">
      <dgm:prSet/>
      <dgm:spPr/>
      <dgm:t>
        <a:bodyPr/>
        <a:lstStyle/>
        <a:p>
          <a:endParaRPr lang="en-CA"/>
        </a:p>
      </dgm:t>
    </dgm:pt>
    <dgm:pt modelId="{A5186697-8D8D-4A91-8217-7771029DCC92}">
      <dgm:prSet phldrT="[Text]"/>
      <dgm:spPr/>
      <dgm:t>
        <a:bodyPr/>
        <a:lstStyle/>
        <a:p>
          <a:r>
            <a:rPr lang="en-CA" dirty="0"/>
            <a:t>Public Speaking/Presentation</a:t>
          </a:r>
        </a:p>
      </dgm:t>
    </dgm:pt>
    <dgm:pt modelId="{886FCE08-01CD-46A0-A1F9-8D256664998F}" type="parTrans" cxnId="{A67CABC9-B947-4E69-8232-AE9EA7955B46}">
      <dgm:prSet/>
      <dgm:spPr/>
      <dgm:t>
        <a:bodyPr/>
        <a:lstStyle/>
        <a:p>
          <a:endParaRPr lang="en-CA"/>
        </a:p>
      </dgm:t>
    </dgm:pt>
    <dgm:pt modelId="{651D3A9C-BBBC-4976-B4BB-129BBED0C584}" type="sibTrans" cxnId="{A67CABC9-B947-4E69-8232-AE9EA7955B46}">
      <dgm:prSet/>
      <dgm:spPr/>
      <dgm:t>
        <a:bodyPr/>
        <a:lstStyle/>
        <a:p>
          <a:endParaRPr lang="en-CA"/>
        </a:p>
      </dgm:t>
    </dgm:pt>
    <dgm:pt modelId="{394B3CAE-68ED-47B0-8365-19453502410A}">
      <dgm:prSet phldrT="[Text]"/>
      <dgm:spPr/>
      <dgm:t>
        <a:bodyPr/>
        <a:lstStyle/>
        <a:p>
          <a:r>
            <a:rPr lang="en-CA" dirty="0"/>
            <a:t>Multitasking</a:t>
          </a:r>
        </a:p>
      </dgm:t>
    </dgm:pt>
    <dgm:pt modelId="{0F615BDA-782E-43B7-9906-C9B8B7AE5E74}" type="parTrans" cxnId="{2627FCB4-3123-4C8B-824C-FDBB9C636460}">
      <dgm:prSet/>
      <dgm:spPr/>
      <dgm:t>
        <a:bodyPr/>
        <a:lstStyle/>
        <a:p>
          <a:endParaRPr lang="en-CA"/>
        </a:p>
      </dgm:t>
    </dgm:pt>
    <dgm:pt modelId="{BCE0F5F4-7343-43AE-BC2E-262B01262E59}" type="sibTrans" cxnId="{2627FCB4-3123-4C8B-824C-FDBB9C636460}">
      <dgm:prSet/>
      <dgm:spPr/>
      <dgm:t>
        <a:bodyPr/>
        <a:lstStyle/>
        <a:p>
          <a:endParaRPr lang="en-CA"/>
        </a:p>
      </dgm:t>
    </dgm:pt>
    <dgm:pt modelId="{F6C5ABC2-1A28-4904-813E-66A062CCAD88}">
      <dgm:prSet phldrT="[Text]"/>
      <dgm:spPr/>
      <dgm:t>
        <a:bodyPr/>
        <a:lstStyle/>
        <a:p>
          <a:r>
            <a:rPr lang="en-CA" dirty="0"/>
            <a:t>Negotiation</a:t>
          </a:r>
        </a:p>
      </dgm:t>
    </dgm:pt>
    <dgm:pt modelId="{AFB097CE-1082-4EBC-B241-909E51BC921D}" type="parTrans" cxnId="{A66FA2D9-E1CC-488E-9EF2-BDF7CDFC2D3F}">
      <dgm:prSet/>
      <dgm:spPr/>
      <dgm:t>
        <a:bodyPr/>
        <a:lstStyle/>
        <a:p>
          <a:endParaRPr lang="en-CA"/>
        </a:p>
      </dgm:t>
    </dgm:pt>
    <dgm:pt modelId="{CDF40A04-AB52-4D55-82D1-35E03B01846D}" type="sibTrans" cxnId="{A66FA2D9-E1CC-488E-9EF2-BDF7CDFC2D3F}">
      <dgm:prSet/>
      <dgm:spPr/>
      <dgm:t>
        <a:bodyPr/>
        <a:lstStyle/>
        <a:p>
          <a:endParaRPr lang="en-CA"/>
        </a:p>
      </dgm:t>
    </dgm:pt>
    <dgm:pt modelId="{26D7387A-996D-4506-B2C7-8255966F394E}">
      <dgm:prSet phldrT="[Text]"/>
      <dgm:spPr/>
      <dgm:t>
        <a:bodyPr/>
        <a:lstStyle/>
        <a:p>
          <a:r>
            <a:rPr lang="en-CA" dirty="0"/>
            <a:t>Curiosity, Intellectual Rigor and Creativity</a:t>
          </a:r>
        </a:p>
      </dgm:t>
    </dgm:pt>
    <dgm:pt modelId="{C8C7F8A1-C308-4BA8-BE96-ADE299D138A4}" type="parTrans" cxnId="{5A72A1E0-B35B-45B6-B5F9-0E17C79C5B32}">
      <dgm:prSet/>
      <dgm:spPr/>
      <dgm:t>
        <a:bodyPr/>
        <a:lstStyle/>
        <a:p>
          <a:endParaRPr lang="en-CA"/>
        </a:p>
      </dgm:t>
    </dgm:pt>
    <dgm:pt modelId="{8553EB3E-232D-4BC7-B439-2F719802B747}" type="sibTrans" cxnId="{5A72A1E0-B35B-45B6-B5F9-0E17C79C5B32}">
      <dgm:prSet/>
      <dgm:spPr/>
      <dgm:t>
        <a:bodyPr/>
        <a:lstStyle/>
        <a:p>
          <a:endParaRPr lang="en-CA"/>
        </a:p>
      </dgm:t>
    </dgm:pt>
    <dgm:pt modelId="{85B088A1-E3DA-454D-8332-B6134F3D2AE0}">
      <dgm:prSet phldrT="[Text]"/>
      <dgm:spPr/>
      <dgm:t>
        <a:bodyPr/>
        <a:lstStyle/>
        <a:p>
          <a:r>
            <a:rPr lang="en-CA" dirty="0"/>
            <a:t>Complexity Tolerance</a:t>
          </a:r>
        </a:p>
      </dgm:t>
    </dgm:pt>
    <dgm:pt modelId="{68ED7470-6986-489B-AF75-03B4207D5290}" type="parTrans" cxnId="{FF3F08FB-0564-4245-AE97-16F3C469ED0F}">
      <dgm:prSet/>
      <dgm:spPr/>
      <dgm:t>
        <a:bodyPr/>
        <a:lstStyle/>
        <a:p>
          <a:endParaRPr lang="en-CA"/>
        </a:p>
      </dgm:t>
    </dgm:pt>
    <dgm:pt modelId="{76EADA9B-7AA7-4EFF-A90E-7A0329D200B5}" type="sibTrans" cxnId="{FF3F08FB-0564-4245-AE97-16F3C469ED0F}">
      <dgm:prSet/>
      <dgm:spPr/>
      <dgm:t>
        <a:bodyPr/>
        <a:lstStyle/>
        <a:p>
          <a:endParaRPr lang="en-CA"/>
        </a:p>
      </dgm:t>
    </dgm:pt>
    <dgm:pt modelId="{D69E6A81-25BC-4FCE-94B2-B27BA1E52CF1}">
      <dgm:prSet phldrT="[Text]"/>
      <dgm:spPr/>
      <dgm:t>
        <a:bodyPr/>
        <a:lstStyle/>
        <a:p>
          <a:r>
            <a:rPr lang="en-CA" dirty="0"/>
            <a:t>Business Acumen</a:t>
          </a:r>
        </a:p>
      </dgm:t>
    </dgm:pt>
    <dgm:pt modelId="{F52F2242-4E7E-4B35-9079-20D8031CA3A1}" type="parTrans" cxnId="{33F0D444-9911-4C78-9790-8F755727C645}">
      <dgm:prSet/>
      <dgm:spPr/>
      <dgm:t>
        <a:bodyPr/>
        <a:lstStyle/>
        <a:p>
          <a:endParaRPr lang="en-CA"/>
        </a:p>
      </dgm:t>
    </dgm:pt>
    <dgm:pt modelId="{EF7F77E3-8A9E-476F-BAD9-B381A740C6DD}" type="sibTrans" cxnId="{33F0D444-9911-4C78-9790-8F755727C645}">
      <dgm:prSet/>
      <dgm:spPr/>
      <dgm:t>
        <a:bodyPr/>
        <a:lstStyle/>
        <a:p>
          <a:endParaRPr lang="en-CA"/>
        </a:p>
      </dgm:t>
    </dgm:pt>
    <dgm:pt modelId="{75B3472F-E0CE-477E-BD56-83E136F5A114}">
      <dgm:prSet phldrT="[Text]"/>
      <dgm:spPr/>
      <dgm:t>
        <a:bodyPr/>
        <a:lstStyle/>
        <a:p>
          <a:r>
            <a:rPr lang="en-CA" dirty="0"/>
            <a:t>Organization</a:t>
          </a:r>
        </a:p>
      </dgm:t>
    </dgm:pt>
    <dgm:pt modelId="{ED0803CA-3805-4714-88E3-8A0360B7917F}" type="parTrans" cxnId="{9054B1AB-557C-4805-A794-27477B0FAB08}">
      <dgm:prSet/>
      <dgm:spPr/>
      <dgm:t>
        <a:bodyPr/>
        <a:lstStyle/>
        <a:p>
          <a:endParaRPr lang="en-CA"/>
        </a:p>
      </dgm:t>
    </dgm:pt>
    <dgm:pt modelId="{8DFA8F24-4B6A-4699-AD4D-8FD5D3A140B7}" type="sibTrans" cxnId="{9054B1AB-557C-4805-A794-27477B0FAB08}">
      <dgm:prSet/>
      <dgm:spPr/>
      <dgm:t>
        <a:bodyPr/>
        <a:lstStyle/>
        <a:p>
          <a:endParaRPr lang="en-CA"/>
        </a:p>
      </dgm:t>
    </dgm:pt>
    <dgm:pt modelId="{4C824820-C2DB-49FA-9979-83CF5619DC7B}">
      <dgm:prSet phldrT="[Text]"/>
      <dgm:spPr/>
      <dgm:t>
        <a:bodyPr/>
        <a:lstStyle/>
        <a:p>
          <a:r>
            <a:rPr lang="en-CA" dirty="0"/>
            <a:t>Listening</a:t>
          </a:r>
        </a:p>
      </dgm:t>
    </dgm:pt>
    <dgm:pt modelId="{023FFD06-C908-4897-9A6D-1950ACE0AEE9}" type="parTrans" cxnId="{35F312F2-61DB-464C-88FF-B0CF161F9434}">
      <dgm:prSet/>
      <dgm:spPr/>
      <dgm:t>
        <a:bodyPr/>
        <a:lstStyle/>
        <a:p>
          <a:endParaRPr lang="en-CA"/>
        </a:p>
      </dgm:t>
    </dgm:pt>
    <dgm:pt modelId="{0D020D95-8A7D-48CB-A9A1-A501351DACEA}" type="sibTrans" cxnId="{35F312F2-61DB-464C-88FF-B0CF161F9434}">
      <dgm:prSet/>
      <dgm:spPr/>
      <dgm:t>
        <a:bodyPr/>
        <a:lstStyle/>
        <a:p>
          <a:endParaRPr lang="en-CA"/>
        </a:p>
      </dgm:t>
    </dgm:pt>
    <dgm:pt modelId="{EB74332D-32F3-4822-83F5-A33819AAEF50}">
      <dgm:prSet phldrT="[Text]"/>
      <dgm:spPr/>
      <dgm:t>
        <a:bodyPr/>
        <a:lstStyle/>
        <a:p>
          <a:r>
            <a:rPr lang="en-CA" dirty="0"/>
            <a:t>Prioritization </a:t>
          </a:r>
        </a:p>
      </dgm:t>
    </dgm:pt>
    <dgm:pt modelId="{9A5A5905-CCA9-4D36-BC6E-1BBF278CC327}" type="parTrans" cxnId="{41B72719-44AB-4581-968C-5E752992F953}">
      <dgm:prSet/>
      <dgm:spPr/>
      <dgm:t>
        <a:bodyPr/>
        <a:lstStyle/>
        <a:p>
          <a:endParaRPr lang="en-CA"/>
        </a:p>
      </dgm:t>
    </dgm:pt>
    <dgm:pt modelId="{B99F68E8-7E71-4ED7-B75F-64757D6AB65F}" type="sibTrans" cxnId="{41B72719-44AB-4581-968C-5E752992F953}">
      <dgm:prSet/>
      <dgm:spPr/>
      <dgm:t>
        <a:bodyPr/>
        <a:lstStyle/>
        <a:p>
          <a:endParaRPr lang="en-CA"/>
        </a:p>
      </dgm:t>
    </dgm:pt>
    <dgm:pt modelId="{AFF50D1C-4364-4402-8E83-6F76EF9D38ED}">
      <dgm:prSet phldrT="[Text]"/>
      <dgm:spPr/>
      <dgm:t>
        <a:bodyPr/>
        <a:lstStyle/>
        <a:p>
          <a:r>
            <a:rPr lang="en-CA" dirty="0"/>
            <a:t>Flexibility</a:t>
          </a:r>
        </a:p>
      </dgm:t>
    </dgm:pt>
    <dgm:pt modelId="{3B9B4793-B686-4838-AC49-9B5FE55DB232}" type="parTrans" cxnId="{7388A16D-7F5C-4441-A509-CAAA59552BBC}">
      <dgm:prSet/>
      <dgm:spPr/>
      <dgm:t>
        <a:bodyPr/>
        <a:lstStyle/>
        <a:p>
          <a:endParaRPr lang="en-CA"/>
        </a:p>
      </dgm:t>
    </dgm:pt>
    <dgm:pt modelId="{BD1347EE-08C0-47E9-AE7C-C257E2784EFF}" type="sibTrans" cxnId="{7388A16D-7F5C-4441-A509-CAAA59552BBC}">
      <dgm:prSet/>
      <dgm:spPr/>
      <dgm:t>
        <a:bodyPr/>
        <a:lstStyle/>
        <a:p>
          <a:endParaRPr lang="en-CA"/>
        </a:p>
      </dgm:t>
    </dgm:pt>
    <dgm:pt modelId="{08CA058B-670F-4532-8648-26A659A9DCE1}" type="pres">
      <dgm:prSet presAssocID="{57E546BF-97D4-4ECD-9904-7A9818C38876}" presName="cycleMatrixDiagram" presStyleCnt="0">
        <dgm:presLayoutVars>
          <dgm:chMax val="1"/>
          <dgm:dir/>
          <dgm:animLvl val="lvl"/>
          <dgm:resizeHandles val="exact"/>
        </dgm:presLayoutVars>
      </dgm:prSet>
      <dgm:spPr/>
    </dgm:pt>
    <dgm:pt modelId="{D0B679F5-8145-4A22-A7EC-25CB081ABA0E}" type="pres">
      <dgm:prSet presAssocID="{57E546BF-97D4-4ECD-9904-7A9818C38876}" presName="children" presStyleCnt="0"/>
      <dgm:spPr/>
    </dgm:pt>
    <dgm:pt modelId="{D2468D97-513D-487F-A602-5764441A4B91}" type="pres">
      <dgm:prSet presAssocID="{57E546BF-97D4-4ECD-9904-7A9818C38876}" presName="child1group" presStyleCnt="0"/>
      <dgm:spPr/>
    </dgm:pt>
    <dgm:pt modelId="{36421188-3AC1-4DA5-AD34-29237163B9BF}" type="pres">
      <dgm:prSet presAssocID="{57E546BF-97D4-4ECD-9904-7A9818C38876}" presName="child1" presStyleLbl="bgAcc1" presStyleIdx="0" presStyleCnt="4"/>
      <dgm:spPr/>
    </dgm:pt>
    <dgm:pt modelId="{AF8AB1BF-7176-412F-9730-ACF216508809}" type="pres">
      <dgm:prSet presAssocID="{57E546BF-97D4-4ECD-9904-7A9818C38876}" presName="child1Text" presStyleLbl="bgAcc1" presStyleIdx="0" presStyleCnt="4">
        <dgm:presLayoutVars>
          <dgm:bulletEnabled val="1"/>
        </dgm:presLayoutVars>
      </dgm:prSet>
      <dgm:spPr/>
    </dgm:pt>
    <dgm:pt modelId="{473B6C1F-589F-4CF0-A125-4AD6A1D522AC}" type="pres">
      <dgm:prSet presAssocID="{57E546BF-97D4-4ECD-9904-7A9818C38876}" presName="child2group" presStyleCnt="0"/>
      <dgm:spPr/>
    </dgm:pt>
    <dgm:pt modelId="{1BE2B724-3282-4A89-9298-F330AB1A9912}" type="pres">
      <dgm:prSet presAssocID="{57E546BF-97D4-4ECD-9904-7A9818C38876}" presName="child2" presStyleLbl="bgAcc1" presStyleIdx="1" presStyleCnt="4"/>
      <dgm:spPr/>
    </dgm:pt>
    <dgm:pt modelId="{0238E972-2E47-4E3A-BA42-6B6519B19CA3}" type="pres">
      <dgm:prSet presAssocID="{57E546BF-97D4-4ECD-9904-7A9818C38876}" presName="child2Text" presStyleLbl="bgAcc1" presStyleIdx="1" presStyleCnt="4">
        <dgm:presLayoutVars>
          <dgm:bulletEnabled val="1"/>
        </dgm:presLayoutVars>
      </dgm:prSet>
      <dgm:spPr/>
    </dgm:pt>
    <dgm:pt modelId="{B1E33031-5A02-4489-892E-6CD4538D32F1}" type="pres">
      <dgm:prSet presAssocID="{57E546BF-97D4-4ECD-9904-7A9818C38876}" presName="child3group" presStyleCnt="0"/>
      <dgm:spPr/>
    </dgm:pt>
    <dgm:pt modelId="{2B4BA269-1191-4267-8775-D6DDB05E502C}" type="pres">
      <dgm:prSet presAssocID="{57E546BF-97D4-4ECD-9904-7A9818C38876}" presName="child3" presStyleLbl="bgAcc1" presStyleIdx="2" presStyleCnt="4" custLinFactNeighborX="3212" custLinFactNeighborY="-551"/>
      <dgm:spPr/>
    </dgm:pt>
    <dgm:pt modelId="{F5DCE328-F5B1-48CA-9005-C89C18211B00}" type="pres">
      <dgm:prSet presAssocID="{57E546BF-97D4-4ECD-9904-7A9818C38876}" presName="child3Text" presStyleLbl="bgAcc1" presStyleIdx="2" presStyleCnt="4">
        <dgm:presLayoutVars>
          <dgm:bulletEnabled val="1"/>
        </dgm:presLayoutVars>
      </dgm:prSet>
      <dgm:spPr/>
    </dgm:pt>
    <dgm:pt modelId="{39D39B5D-166C-42FB-9065-6A024163E14D}" type="pres">
      <dgm:prSet presAssocID="{57E546BF-97D4-4ECD-9904-7A9818C38876}" presName="child4group" presStyleCnt="0"/>
      <dgm:spPr/>
    </dgm:pt>
    <dgm:pt modelId="{5093A221-EACC-4986-B7AE-0014D5AF9FBB}" type="pres">
      <dgm:prSet presAssocID="{57E546BF-97D4-4ECD-9904-7A9818C38876}" presName="child4" presStyleLbl="bgAcc1" presStyleIdx="3" presStyleCnt="4"/>
      <dgm:spPr/>
    </dgm:pt>
    <dgm:pt modelId="{7158AA00-D80D-4835-AA9B-E6C343DB9BAC}" type="pres">
      <dgm:prSet presAssocID="{57E546BF-97D4-4ECD-9904-7A9818C38876}" presName="child4Text" presStyleLbl="bgAcc1" presStyleIdx="3" presStyleCnt="4">
        <dgm:presLayoutVars>
          <dgm:bulletEnabled val="1"/>
        </dgm:presLayoutVars>
      </dgm:prSet>
      <dgm:spPr/>
    </dgm:pt>
    <dgm:pt modelId="{F9D09B2F-8BF4-47A9-9699-DC0CF68AF66B}" type="pres">
      <dgm:prSet presAssocID="{57E546BF-97D4-4ECD-9904-7A9818C38876}" presName="childPlaceholder" presStyleCnt="0"/>
      <dgm:spPr/>
    </dgm:pt>
    <dgm:pt modelId="{4BDE37E1-C690-4745-97AC-9C6B408A8108}" type="pres">
      <dgm:prSet presAssocID="{57E546BF-97D4-4ECD-9904-7A9818C38876}" presName="circle" presStyleCnt="0"/>
      <dgm:spPr/>
    </dgm:pt>
    <dgm:pt modelId="{773128AE-2530-41AE-8188-20C201568718}" type="pres">
      <dgm:prSet presAssocID="{57E546BF-97D4-4ECD-9904-7A9818C38876}" presName="quadrant1" presStyleLbl="node1" presStyleIdx="0" presStyleCnt="4">
        <dgm:presLayoutVars>
          <dgm:chMax val="1"/>
          <dgm:bulletEnabled val="1"/>
        </dgm:presLayoutVars>
      </dgm:prSet>
      <dgm:spPr/>
    </dgm:pt>
    <dgm:pt modelId="{A839A03D-99DE-4115-8E0A-82490845FEE0}" type="pres">
      <dgm:prSet presAssocID="{57E546BF-97D4-4ECD-9904-7A9818C38876}" presName="quadrant2" presStyleLbl="node1" presStyleIdx="1" presStyleCnt="4">
        <dgm:presLayoutVars>
          <dgm:chMax val="1"/>
          <dgm:bulletEnabled val="1"/>
        </dgm:presLayoutVars>
      </dgm:prSet>
      <dgm:spPr/>
    </dgm:pt>
    <dgm:pt modelId="{9AAC3E63-9454-475F-9A34-F83B87FFF5F3}" type="pres">
      <dgm:prSet presAssocID="{57E546BF-97D4-4ECD-9904-7A9818C38876}" presName="quadrant3" presStyleLbl="node1" presStyleIdx="2" presStyleCnt="4">
        <dgm:presLayoutVars>
          <dgm:chMax val="1"/>
          <dgm:bulletEnabled val="1"/>
        </dgm:presLayoutVars>
      </dgm:prSet>
      <dgm:spPr/>
    </dgm:pt>
    <dgm:pt modelId="{CE361EEE-4B3A-4DF6-AFCD-A2DEDA24E27E}" type="pres">
      <dgm:prSet presAssocID="{57E546BF-97D4-4ECD-9904-7A9818C38876}" presName="quadrant4" presStyleLbl="node1" presStyleIdx="3" presStyleCnt="4">
        <dgm:presLayoutVars>
          <dgm:chMax val="1"/>
          <dgm:bulletEnabled val="1"/>
        </dgm:presLayoutVars>
      </dgm:prSet>
      <dgm:spPr/>
    </dgm:pt>
    <dgm:pt modelId="{5236E967-0444-4A5E-AA1D-C5019861B5B2}" type="pres">
      <dgm:prSet presAssocID="{57E546BF-97D4-4ECD-9904-7A9818C38876}" presName="quadrantPlaceholder" presStyleCnt="0"/>
      <dgm:spPr/>
    </dgm:pt>
    <dgm:pt modelId="{EBD45E14-5BB5-4C15-97A9-C2430700835B}" type="pres">
      <dgm:prSet presAssocID="{57E546BF-97D4-4ECD-9904-7A9818C38876}" presName="center1" presStyleLbl="fgShp" presStyleIdx="0" presStyleCnt="2"/>
      <dgm:spPr/>
    </dgm:pt>
    <dgm:pt modelId="{B4BAB30F-6138-4A23-A35C-372D578E0F8F}" type="pres">
      <dgm:prSet presAssocID="{57E546BF-97D4-4ECD-9904-7A9818C38876}" presName="center2" presStyleLbl="fgShp" presStyleIdx="1" presStyleCnt="2"/>
      <dgm:spPr/>
    </dgm:pt>
  </dgm:ptLst>
  <dgm:cxnLst>
    <dgm:cxn modelId="{CEF3C209-5A04-48AB-89EF-0B3A4AD3050C}" srcId="{57E546BF-97D4-4ECD-9904-7A9818C38876}" destId="{9A2C7962-863A-4FF6-B443-E82A896B8368}" srcOrd="3" destOrd="0" parTransId="{C4D9F257-4FD5-41F6-B719-55E463CFD703}" sibTransId="{00D36FF3-CFA0-4AA2-9CDA-BEFEEFEB6D28}"/>
    <dgm:cxn modelId="{5A22FC09-CE2F-4B3E-ABB8-77F5C71C2F3E}" type="presOf" srcId="{57E546BF-97D4-4ECD-9904-7A9818C38876}" destId="{08CA058B-670F-4532-8648-26A659A9DCE1}" srcOrd="0" destOrd="0" presId="urn:microsoft.com/office/officeart/2005/8/layout/cycle4"/>
    <dgm:cxn modelId="{C6D14C0F-0CD4-40C3-9C2C-7DF1AEFA18D1}" type="presOf" srcId="{BEE19056-C31E-44AF-86CD-B1B13AED00E3}" destId="{A839A03D-99DE-4115-8E0A-82490845FEE0}" srcOrd="0" destOrd="0" presId="urn:microsoft.com/office/officeart/2005/8/layout/cycle4"/>
    <dgm:cxn modelId="{8F3A1711-0FFB-4FC4-B348-B76DCDEBDB8D}" type="presOf" srcId="{A5186697-8D8D-4A91-8217-7771029DCC92}" destId="{AF8AB1BF-7176-412F-9730-ACF216508809}" srcOrd="1" destOrd="2" presId="urn:microsoft.com/office/officeart/2005/8/layout/cycle4"/>
    <dgm:cxn modelId="{B8829B11-557E-4C6F-9056-2A759E1E2F34}" type="presOf" srcId="{9A2C7962-863A-4FF6-B443-E82A896B8368}" destId="{CE361EEE-4B3A-4DF6-AFCD-A2DEDA24E27E}" srcOrd="0" destOrd="0" presId="urn:microsoft.com/office/officeart/2005/8/layout/cycle4"/>
    <dgm:cxn modelId="{41B72719-44AB-4581-968C-5E752992F953}" srcId="{9A2C7962-863A-4FF6-B443-E82A896B8368}" destId="{EB74332D-32F3-4822-83F5-A33819AAEF50}" srcOrd="1" destOrd="0" parTransId="{9A5A5905-CCA9-4D36-BC6E-1BBF278CC327}" sibTransId="{B99F68E8-7E71-4ED7-B75F-64757D6AB65F}"/>
    <dgm:cxn modelId="{31974B2E-BBEE-45BC-910E-D1803826382E}" type="presOf" srcId="{D0FEF94D-BE72-4EB4-9E52-4302E8F99735}" destId="{0238E972-2E47-4E3A-BA42-6B6519B19CA3}" srcOrd="1" destOrd="0" presId="urn:microsoft.com/office/officeart/2005/8/layout/cycle4"/>
    <dgm:cxn modelId="{AB86BC32-DCB0-4E2A-8A6E-8F6A9D231CB4}" type="presOf" srcId="{85B088A1-E3DA-454D-8332-B6134F3D2AE0}" destId="{1BE2B724-3282-4A89-9298-F330AB1A9912}" srcOrd="0" destOrd="3" presId="urn:microsoft.com/office/officeart/2005/8/layout/cycle4"/>
    <dgm:cxn modelId="{33F0D444-9911-4C78-9790-8F755727C645}" srcId="{A403D684-516A-40BB-A591-F1416642C7A2}" destId="{D69E6A81-25BC-4FCE-94B2-B27BA1E52CF1}" srcOrd="1" destOrd="0" parTransId="{F52F2242-4E7E-4B35-9079-20D8031CA3A1}" sibTransId="{EF7F77E3-8A9E-476F-BAD9-B381A740C6DD}"/>
    <dgm:cxn modelId="{8F3E4E4B-7D07-4268-9640-182671AD040E}" type="presOf" srcId="{D0FEF94D-BE72-4EB4-9E52-4302E8F99735}" destId="{1BE2B724-3282-4A89-9298-F330AB1A9912}" srcOrd="0" destOrd="0" presId="urn:microsoft.com/office/officeart/2005/8/layout/cycle4"/>
    <dgm:cxn modelId="{E7209B4F-6518-4520-B5A5-60A313F1D193}" srcId="{57E546BF-97D4-4ECD-9904-7A9818C38876}" destId="{9E37C4D8-7A93-408D-99EC-2E719ABC83F5}" srcOrd="0" destOrd="0" parTransId="{C3BB05AC-CDB6-4087-827F-FFCA648EEED0}" sibTransId="{1AAF0A05-1D0B-4E29-BC1D-B7DFD5317A43}"/>
    <dgm:cxn modelId="{ADACB257-4441-4009-9AE6-8CA9A88CF719}" type="presOf" srcId="{EE28AC87-2E16-4C76-BB8D-9EF4D7EBC81B}" destId="{36421188-3AC1-4DA5-AD34-29237163B9BF}" srcOrd="0" destOrd="1" presId="urn:microsoft.com/office/officeart/2005/8/layout/cycle4"/>
    <dgm:cxn modelId="{FF481E5C-B8C7-4703-A314-C8F377086E9D}" type="presOf" srcId="{75B3472F-E0CE-477E-BD56-83E136F5A114}" destId="{F5DCE328-F5B1-48CA-9005-C89C18211B00}" srcOrd="1" destOrd="2" presId="urn:microsoft.com/office/officeart/2005/8/layout/cycle4"/>
    <dgm:cxn modelId="{0B13B15D-F1E5-4757-9607-2CD652ADB79C}" type="presOf" srcId="{85B088A1-E3DA-454D-8332-B6134F3D2AE0}" destId="{0238E972-2E47-4E3A-BA42-6B6519B19CA3}" srcOrd="1" destOrd="3" presId="urn:microsoft.com/office/officeart/2005/8/layout/cycle4"/>
    <dgm:cxn modelId="{DBAA0F69-5BDD-4BC4-A9C3-BA1732814957}" type="presOf" srcId="{4C824820-C2DB-49FA-9979-83CF5619DC7B}" destId="{F5DCE328-F5B1-48CA-9005-C89C18211B00}" srcOrd="1" destOrd="3" presId="urn:microsoft.com/office/officeart/2005/8/layout/cycle4"/>
    <dgm:cxn modelId="{0714176A-4546-4649-BCCD-7995BDDC32B2}" srcId="{A403D684-516A-40BB-A591-F1416642C7A2}" destId="{0C459B08-2A64-4C0B-8D38-852DD3203F91}" srcOrd="0" destOrd="0" parTransId="{8F4D4486-91F5-4C19-A0D8-42FEBEDA7C53}" sibTransId="{CF358668-C4C7-49E1-8F5B-5B1F1F52EB3A}"/>
    <dgm:cxn modelId="{7388A16D-7F5C-4441-A509-CAAA59552BBC}" srcId="{9A2C7962-863A-4FF6-B443-E82A896B8368}" destId="{AFF50D1C-4364-4402-8E83-6F76EF9D38ED}" srcOrd="2" destOrd="0" parTransId="{3B9B4793-B686-4838-AC49-9B5FE55DB232}" sibTransId="{BD1347EE-08C0-47E9-AE7C-C257E2784EFF}"/>
    <dgm:cxn modelId="{A821E76E-0141-4687-A85D-201C69DAA216}" srcId="{9E37C4D8-7A93-408D-99EC-2E719ABC83F5}" destId="{F07245D6-CE60-4DE2-974D-6749A32D4CC8}" srcOrd="0" destOrd="0" parTransId="{00AF8FA6-D8EB-4613-9A77-DAC7F6F8E1F1}" sibTransId="{0A83F53D-3A67-4FB5-A5E9-7F81658EB7D5}"/>
    <dgm:cxn modelId="{C54AEC72-839A-44AF-8C3C-5E112CED605D}" type="presOf" srcId="{AFF50D1C-4364-4402-8E83-6F76EF9D38ED}" destId="{7158AA00-D80D-4835-AA9B-E6C343DB9BAC}" srcOrd="1" destOrd="2" presId="urn:microsoft.com/office/officeart/2005/8/layout/cycle4"/>
    <dgm:cxn modelId="{AC221C75-A119-46DE-B137-B26B8C88C1AF}" type="presOf" srcId="{EE28AC87-2E16-4C76-BB8D-9EF4D7EBC81B}" destId="{AF8AB1BF-7176-412F-9730-ACF216508809}" srcOrd="1" destOrd="1" presId="urn:microsoft.com/office/officeart/2005/8/layout/cycle4"/>
    <dgm:cxn modelId="{AE2FA376-CBB2-4E46-B4CF-386C54248A96}" type="presOf" srcId="{266D7A3D-3E21-4256-BA40-CE07C58DAC50}" destId="{5093A221-EACC-4986-B7AE-0014D5AF9FBB}" srcOrd="0" destOrd="0" presId="urn:microsoft.com/office/officeart/2005/8/layout/cycle4"/>
    <dgm:cxn modelId="{01DE887C-76C1-4E59-9C90-DB4E38EB0E04}" type="presOf" srcId="{394B3CAE-68ED-47B0-8365-19453502410A}" destId="{36421188-3AC1-4DA5-AD34-29237163B9BF}" srcOrd="0" destOrd="3" presId="urn:microsoft.com/office/officeart/2005/8/layout/cycle4"/>
    <dgm:cxn modelId="{E8101999-1CFD-48E6-992D-B6D0A728DA94}" type="presOf" srcId="{0C459B08-2A64-4C0B-8D38-852DD3203F91}" destId="{2B4BA269-1191-4267-8775-D6DDB05E502C}" srcOrd="0" destOrd="0" presId="urn:microsoft.com/office/officeart/2005/8/layout/cycle4"/>
    <dgm:cxn modelId="{385FD49E-DD19-4FA0-8315-859444AFE6F4}" srcId="{9A2C7962-863A-4FF6-B443-E82A896B8368}" destId="{266D7A3D-3E21-4256-BA40-CE07C58DAC50}" srcOrd="0" destOrd="0" parTransId="{AA0A61A1-02FE-44A2-A9F1-9178B758860E}" sibTransId="{6FBA9849-E892-4934-9961-4A1BEA4CF9FD}"/>
    <dgm:cxn modelId="{0EF189A0-9374-40E2-BBDC-B980939D971F}" type="presOf" srcId="{266D7A3D-3E21-4256-BA40-CE07C58DAC50}" destId="{7158AA00-D80D-4835-AA9B-E6C343DB9BAC}" srcOrd="1" destOrd="0" presId="urn:microsoft.com/office/officeart/2005/8/layout/cycle4"/>
    <dgm:cxn modelId="{9054B1AB-557C-4805-A794-27477B0FAB08}" srcId="{A403D684-516A-40BB-A591-F1416642C7A2}" destId="{75B3472F-E0CE-477E-BD56-83E136F5A114}" srcOrd="2" destOrd="0" parTransId="{ED0803CA-3805-4714-88E3-8A0360B7917F}" sibTransId="{8DFA8F24-4B6A-4699-AD4D-8FD5D3A140B7}"/>
    <dgm:cxn modelId="{00C149AD-C646-4359-A1D3-FA2840F3B322}" type="presOf" srcId="{A403D684-516A-40BB-A591-F1416642C7A2}" destId="{9AAC3E63-9454-475F-9A34-F83B87FFF5F3}" srcOrd="0" destOrd="0" presId="urn:microsoft.com/office/officeart/2005/8/layout/cycle4"/>
    <dgm:cxn modelId="{C4F91EB1-7F29-450A-BC7A-C3EACF5CB251}" type="presOf" srcId="{9E37C4D8-7A93-408D-99EC-2E719ABC83F5}" destId="{773128AE-2530-41AE-8188-20C201568718}" srcOrd="0" destOrd="0" presId="urn:microsoft.com/office/officeart/2005/8/layout/cycle4"/>
    <dgm:cxn modelId="{2627FCB4-3123-4C8B-824C-FDBB9C636460}" srcId="{9E37C4D8-7A93-408D-99EC-2E719ABC83F5}" destId="{394B3CAE-68ED-47B0-8365-19453502410A}" srcOrd="3" destOrd="0" parTransId="{0F615BDA-782E-43B7-9906-C9B8B7AE5E74}" sibTransId="{BCE0F5F4-7343-43AE-BC2E-262B01262E59}"/>
    <dgm:cxn modelId="{A63781B5-0B94-4D21-9E44-3D957017670F}" srcId="{BEE19056-C31E-44AF-86CD-B1B13AED00E3}" destId="{D0FEF94D-BE72-4EB4-9E52-4302E8F99735}" srcOrd="0" destOrd="0" parTransId="{A8389EA3-4C18-403C-B657-5A861C3952DA}" sibTransId="{54A197AB-38FA-4730-8040-60909978F99E}"/>
    <dgm:cxn modelId="{4FC91DB7-ADC5-4854-9E3B-23A6DE519001}" type="presOf" srcId="{D69E6A81-25BC-4FCE-94B2-B27BA1E52CF1}" destId="{2B4BA269-1191-4267-8775-D6DDB05E502C}" srcOrd="0" destOrd="1" presId="urn:microsoft.com/office/officeart/2005/8/layout/cycle4"/>
    <dgm:cxn modelId="{58CA02BB-D0EC-4788-92FD-FAA38147BD92}" type="presOf" srcId="{4C824820-C2DB-49FA-9979-83CF5619DC7B}" destId="{2B4BA269-1191-4267-8775-D6DDB05E502C}" srcOrd="0" destOrd="3" presId="urn:microsoft.com/office/officeart/2005/8/layout/cycle4"/>
    <dgm:cxn modelId="{5C077DBD-28EA-467D-BD7A-08EE065DC2D2}" type="presOf" srcId="{F6C5ABC2-1A28-4904-813E-66A062CCAD88}" destId="{1BE2B724-3282-4A89-9298-F330AB1A9912}" srcOrd="0" destOrd="1" presId="urn:microsoft.com/office/officeart/2005/8/layout/cycle4"/>
    <dgm:cxn modelId="{596BA9BD-0E6A-4456-8C29-F08D9ECE8AB1}" type="presOf" srcId="{D69E6A81-25BC-4FCE-94B2-B27BA1E52CF1}" destId="{F5DCE328-F5B1-48CA-9005-C89C18211B00}" srcOrd="1" destOrd="1" presId="urn:microsoft.com/office/officeart/2005/8/layout/cycle4"/>
    <dgm:cxn modelId="{6140AAC2-06E3-4038-97FC-ECDA607F2257}" type="presOf" srcId="{394B3CAE-68ED-47B0-8365-19453502410A}" destId="{AF8AB1BF-7176-412F-9730-ACF216508809}" srcOrd="1" destOrd="3" presId="urn:microsoft.com/office/officeart/2005/8/layout/cycle4"/>
    <dgm:cxn modelId="{0365B3C2-1FFD-456B-95CC-D8C15212E6E8}" type="presOf" srcId="{75B3472F-E0CE-477E-BD56-83E136F5A114}" destId="{2B4BA269-1191-4267-8775-D6DDB05E502C}" srcOrd="0" destOrd="2" presId="urn:microsoft.com/office/officeart/2005/8/layout/cycle4"/>
    <dgm:cxn modelId="{EA5CD4C3-BF3D-4F7F-A981-635BCBFE6ECA}" type="presOf" srcId="{EB74332D-32F3-4822-83F5-A33819AAEF50}" destId="{5093A221-EACC-4986-B7AE-0014D5AF9FBB}" srcOrd="0" destOrd="1" presId="urn:microsoft.com/office/officeart/2005/8/layout/cycle4"/>
    <dgm:cxn modelId="{ADCAABC4-9755-4D7F-9B07-E957C34086B8}" type="presOf" srcId="{F07245D6-CE60-4DE2-974D-6749A32D4CC8}" destId="{AF8AB1BF-7176-412F-9730-ACF216508809}" srcOrd="1" destOrd="0" presId="urn:microsoft.com/office/officeart/2005/8/layout/cycle4"/>
    <dgm:cxn modelId="{A67CABC9-B947-4E69-8232-AE9EA7955B46}" srcId="{9E37C4D8-7A93-408D-99EC-2E719ABC83F5}" destId="{A5186697-8D8D-4A91-8217-7771029DCC92}" srcOrd="2" destOrd="0" parTransId="{886FCE08-01CD-46A0-A1F9-8D256664998F}" sibTransId="{651D3A9C-BBBC-4976-B4BB-129BBED0C584}"/>
    <dgm:cxn modelId="{BC4CBCCA-1792-4998-BBF5-F0463F665B13}" type="presOf" srcId="{EB74332D-32F3-4822-83F5-A33819AAEF50}" destId="{7158AA00-D80D-4835-AA9B-E6C343DB9BAC}" srcOrd="1" destOrd="1" presId="urn:microsoft.com/office/officeart/2005/8/layout/cycle4"/>
    <dgm:cxn modelId="{6A530CD5-6F0E-4D67-BC86-F967DCFF15D5}" type="presOf" srcId="{0C459B08-2A64-4C0B-8D38-852DD3203F91}" destId="{F5DCE328-F5B1-48CA-9005-C89C18211B00}" srcOrd="1" destOrd="0" presId="urn:microsoft.com/office/officeart/2005/8/layout/cycle4"/>
    <dgm:cxn modelId="{C37DFAD5-BC93-41EF-98C7-920CF3C0ACBB}" type="presOf" srcId="{A5186697-8D8D-4A91-8217-7771029DCC92}" destId="{36421188-3AC1-4DA5-AD34-29237163B9BF}" srcOrd="0" destOrd="2" presId="urn:microsoft.com/office/officeart/2005/8/layout/cycle4"/>
    <dgm:cxn modelId="{A66FA2D9-E1CC-488E-9EF2-BDF7CDFC2D3F}" srcId="{BEE19056-C31E-44AF-86CD-B1B13AED00E3}" destId="{F6C5ABC2-1A28-4904-813E-66A062CCAD88}" srcOrd="1" destOrd="0" parTransId="{AFB097CE-1082-4EBC-B241-909E51BC921D}" sibTransId="{CDF40A04-AB52-4D55-82D1-35E03B01846D}"/>
    <dgm:cxn modelId="{5F6D36DD-05E9-4A9E-ACBD-F5CE73F70E18}" type="presOf" srcId="{F07245D6-CE60-4DE2-974D-6749A32D4CC8}" destId="{36421188-3AC1-4DA5-AD34-29237163B9BF}" srcOrd="0" destOrd="0" presId="urn:microsoft.com/office/officeart/2005/8/layout/cycle4"/>
    <dgm:cxn modelId="{5A72A1E0-B35B-45B6-B5F9-0E17C79C5B32}" srcId="{BEE19056-C31E-44AF-86CD-B1B13AED00E3}" destId="{26D7387A-996D-4506-B2C7-8255966F394E}" srcOrd="2" destOrd="0" parTransId="{C8C7F8A1-C308-4BA8-BE96-ADE299D138A4}" sibTransId="{8553EB3E-232D-4BC7-B439-2F719802B747}"/>
    <dgm:cxn modelId="{BCE3C4E2-677A-4537-BFA5-380C71FC6D65}" type="presOf" srcId="{AFF50D1C-4364-4402-8E83-6F76EF9D38ED}" destId="{5093A221-EACC-4986-B7AE-0014D5AF9FBB}" srcOrd="0" destOrd="2" presId="urn:microsoft.com/office/officeart/2005/8/layout/cycle4"/>
    <dgm:cxn modelId="{4BCDB5E5-444F-4442-9A40-5F95890DB5D3}" type="presOf" srcId="{F6C5ABC2-1A28-4904-813E-66A062CCAD88}" destId="{0238E972-2E47-4E3A-BA42-6B6519B19CA3}" srcOrd="1" destOrd="1" presId="urn:microsoft.com/office/officeart/2005/8/layout/cycle4"/>
    <dgm:cxn modelId="{594AC4EF-1EE9-4C6A-B729-651CAD7203EE}" type="presOf" srcId="{26D7387A-996D-4506-B2C7-8255966F394E}" destId="{0238E972-2E47-4E3A-BA42-6B6519B19CA3}" srcOrd="1" destOrd="2" presId="urn:microsoft.com/office/officeart/2005/8/layout/cycle4"/>
    <dgm:cxn modelId="{35F312F2-61DB-464C-88FF-B0CF161F9434}" srcId="{A403D684-516A-40BB-A591-F1416642C7A2}" destId="{4C824820-C2DB-49FA-9979-83CF5619DC7B}" srcOrd="3" destOrd="0" parTransId="{023FFD06-C908-4897-9A6D-1950ACE0AEE9}" sibTransId="{0D020D95-8A7D-48CB-A9A1-A501351DACEA}"/>
    <dgm:cxn modelId="{7EFDBCF8-CB93-4037-A799-1FBF4B3683DE}" srcId="{57E546BF-97D4-4ECD-9904-7A9818C38876}" destId="{BEE19056-C31E-44AF-86CD-B1B13AED00E3}" srcOrd="1" destOrd="0" parTransId="{7CEF4FC6-ED23-46B3-A080-ADBEABA00750}" sibTransId="{19321C1D-5CD4-4504-91EB-84A17D59EC6E}"/>
    <dgm:cxn modelId="{FF3F08FB-0564-4245-AE97-16F3C469ED0F}" srcId="{BEE19056-C31E-44AF-86CD-B1B13AED00E3}" destId="{85B088A1-E3DA-454D-8332-B6134F3D2AE0}" srcOrd="3" destOrd="0" parTransId="{68ED7470-6986-489B-AF75-03B4207D5290}" sibTransId="{76EADA9B-7AA7-4EFF-A90E-7A0329D200B5}"/>
    <dgm:cxn modelId="{24060FFC-F9C0-4231-ABAD-12DCC900426C}" srcId="{57E546BF-97D4-4ECD-9904-7A9818C38876}" destId="{A403D684-516A-40BB-A591-F1416642C7A2}" srcOrd="2" destOrd="0" parTransId="{8DE8DCF0-96D4-408B-BE28-29B6454CDB2A}" sibTransId="{8000FD18-F318-452B-9E96-3142284071CA}"/>
    <dgm:cxn modelId="{877E95FC-E35F-4D6D-AE09-481168AEEB91}" type="presOf" srcId="{26D7387A-996D-4506-B2C7-8255966F394E}" destId="{1BE2B724-3282-4A89-9298-F330AB1A9912}" srcOrd="0" destOrd="2" presId="urn:microsoft.com/office/officeart/2005/8/layout/cycle4"/>
    <dgm:cxn modelId="{FBAC6AFF-7930-4F72-AB39-99FF29216CF5}" srcId="{9E37C4D8-7A93-408D-99EC-2E719ABC83F5}" destId="{EE28AC87-2E16-4C76-BB8D-9EF4D7EBC81B}" srcOrd="1" destOrd="0" parTransId="{C2A83399-6462-4E43-925B-B1CEDAAE7E2E}" sibTransId="{6075A97D-E5DA-41CD-8F95-EE57524DB770}"/>
    <dgm:cxn modelId="{CC46F12C-94B7-410F-A18F-F007753B07C8}" type="presParOf" srcId="{08CA058B-670F-4532-8648-26A659A9DCE1}" destId="{D0B679F5-8145-4A22-A7EC-25CB081ABA0E}" srcOrd="0" destOrd="0" presId="urn:microsoft.com/office/officeart/2005/8/layout/cycle4"/>
    <dgm:cxn modelId="{25603582-FE3C-4569-874F-A713BC08F256}" type="presParOf" srcId="{D0B679F5-8145-4A22-A7EC-25CB081ABA0E}" destId="{D2468D97-513D-487F-A602-5764441A4B91}" srcOrd="0" destOrd="0" presId="urn:microsoft.com/office/officeart/2005/8/layout/cycle4"/>
    <dgm:cxn modelId="{A43644FC-000A-48AF-B343-2FF71259B687}" type="presParOf" srcId="{D2468D97-513D-487F-A602-5764441A4B91}" destId="{36421188-3AC1-4DA5-AD34-29237163B9BF}" srcOrd="0" destOrd="0" presId="urn:microsoft.com/office/officeart/2005/8/layout/cycle4"/>
    <dgm:cxn modelId="{6B3076D2-2774-48D8-8722-9DE4891A4228}" type="presParOf" srcId="{D2468D97-513D-487F-A602-5764441A4B91}" destId="{AF8AB1BF-7176-412F-9730-ACF216508809}" srcOrd="1" destOrd="0" presId="urn:microsoft.com/office/officeart/2005/8/layout/cycle4"/>
    <dgm:cxn modelId="{7FA41C81-F46C-4FCF-A38A-CE8D71163CF6}" type="presParOf" srcId="{D0B679F5-8145-4A22-A7EC-25CB081ABA0E}" destId="{473B6C1F-589F-4CF0-A125-4AD6A1D522AC}" srcOrd="1" destOrd="0" presId="urn:microsoft.com/office/officeart/2005/8/layout/cycle4"/>
    <dgm:cxn modelId="{FB8A38EC-8ED7-42BB-92EB-9DD6D2A0E0B6}" type="presParOf" srcId="{473B6C1F-589F-4CF0-A125-4AD6A1D522AC}" destId="{1BE2B724-3282-4A89-9298-F330AB1A9912}" srcOrd="0" destOrd="0" presId="urn:microsoft.com/office/officeart/2005/8/layout/cycle4"/>
    <dgm:cxn modelId="{D2E3FFF5-E253-4983-A8B9-1CB5086F36FB}" type="presParOf" srcId="{473B6C1F-589F-4CF0-A125-4AD6A1D522AC}" destId="{0238E972-2E47-4E3A-BA42-6B6519B19CA3}" srcOrd="1" destOrd="0" presId="urn:microsoft.com/office/officeart/2005/8/layout/cycle4"/>
    <dgm:cxn modelId="{97F23392-1650-41AB-A2DB-FCC7FE9ABB90}" type="presParOf" srcId="{D0B679F5-8145-4A22-A7EC-25CB081ABA0E}" destId="{B1E33031-5A02-4489-892E-6CD4538D32F1}" srcOrd="2" destOrd="0" presId="urn:microsoft.com/office/officeart/2005/8/layout/cycle4"/>
    <dgm:cxn modelId="{0D67D9FC-4C7E-4914-9AAA-02528BA4B2DB}" type="presParOf" srcId="{B1E33031-5A02-4489-892E-6CD4538D32F1}" destId="{2B4BA269-1191-4267-8775-D6DDB05E502C}" srcOrd="0" destOrd="0" presId="urn:microsoft.com/office/officeart/2005/8/layout/cycle4"/>
    <dgm:cxn modelId="{F202050B-52FA-4249-B3F2-93185D91C675}" type="presParOf" srcId="{B1E33031-5A02-4489-892E-6CD4538D32F1}" destId="{F5DCE328-F5B1-48CA-9005-C89C18211B00}" srcOrd="1" destOrd="0" presId="urn:microsoft.com/office/officeart/2005/8/layout/cycle4"/>
    <dgm:cxn modelId="{876EB4EC-D7D2-4177-ADE3-B992332169A5}" type="presParOf" srcId="{D0B679F5-8145-4A22-A7EC-25CB081ABA0E}" destId="{39D39B5D-166C-42FB-9065-6A024163E14D}" srcOrd="3" destOrd="0" presId="urn:microsoft.com/office/officeart/2005/8/layout/cycle4"/>
    <dgm:cxn modelId="{8A5D73D0-AA66-4336-8B3F-D203C99D9AEB}" type="presParOf" srcId="{39D39B5D-166C-42FB-9065-6A024163E14D}" destId="{5093A221-EACC-4986-B7AE-0014D5AF9FBB}" srcOrd="0" destOrd="0" presId="urn:microsoft.com/office/officeart/2005/8/layout/cycle4"/>
    <dgm:cxn modelId="{D1C7C0F8-BBDA-49C2-8D64-E006F5C2886A}" type="presParOf" srcId="{39D39B5D-166C-42FB-9065-6A024163E14D}" destId="{7158AA00-D80D-4835-AA9B-E6C343DB9BAC}" srcOrd="1" destOrd="0" presId="urn:microsoft.com/office/officeart/2005/8/layout/cycle4"/>
    <dgm:cxn modelId="{CECCBADB-65C2-4149-B3F1-BDE2866A3E32}" type="presParOf" srcId="{D0B679F5-8145-4A22-A7EC-25CB081ABA0E}" destId="{F9D09B2F-8BF4-47A9-9699-DC0CF68AF66B}" srcOrd="4" destOrd="0" presId="urn:microsoft.com/office/officeart/2005/8/layout/cycle4"/>
    <dgm:cxn modelId="{74C23A7D-3D47-49EA-B0F4-58194039FCC4}" type="presParOf" srcId="{08CA058B-670F-4532-8648-26A659A9DCE1}" destId="{4BDE37E1-C690-4745-97AC-9C6B408A8108}" srcOrd="1" destOrd="0" presId="urn:microsoft.com/office/officeart/2005/8/layout/cycle4"/>
    <dgm:cxn modelId="{068E6FC1-9416-478C-8995-971940C9D75B}" type="presParOf" srcId="{4BDE37E1-C690-4745-97AC-9C6B408A8108}" destId="{773128AE-2530-41AE-8188-20C201568718}" srcOrd="0" destOrd="0" presId="urn:microsoft.com/office/officeart/2005/8/layout/cycle4"/>
    <dgm:cxn modelId="{2EA75CFE-C827-42E8-81FD-AFB86E802039}" type="presParOf" srcId="{4BDE37E1-C690-4745-97AC-9C6B408A8108}" destId="{A839A03D-99DE-4115-8E0A-82490845FEE0}" srcOrd="1" destOrd="0" presId="urn:microsoft.com/office/officeart/2005/8/layout/cycle4"/>
    <dgm:cxn modelId="{8C3D447A-C860-4331-AB28-D72B7661F48A}" type="presParOf" srcId="{4BDE37E1-C690-4745-97AC-9C6B408A8108}" destId="{9AAC3E63-9454-475F-9A34-F83B87FFF5F3}" srcOrd="2" destOrd="0" presId="urn:microsoft.com/office/officeart/2005/8/layout/cycle4"/>
    <dgm:cxn modelId="{FE828444-0196-402D-B6C1-45629448ABA3}" type="presParOf" srcId="{4BDE37E1-C690-4745-97AC-9C6B408A8108}" destId="{CE361EEE-4B3A-4DF6-AFCD-A2DEDA24E27E}" srcOrd="3" destOrd="0" presId="urn:microsoft.com/office/officeart/2005/8/layout/cycle4"/>
    <dgm:cxn modelId="{3B926001-6CBF-429B-873D-ACB3F1F1F754}" type="presParOf" srcId="{4BDE37E1-C690-4745-97AC-9C6B408A8108}" destId="{5236E967-0444-4A5E-AA1D-C5019861B5B2}" srcOrd="4" destOrd="0" presId="urn:microsoft.com/office/officeart/2005/8/layout/cycle4"/>
    <dgm:cxn modelId="{1ECFE9F0-8F74-4826-8638-FB65B884A202}" type="presParOf" srcId="{08CA058B-670F-4532-8648-26A659A9DCE1}" destId="{EBD45E14-5BB5-4C15-97A9-C2430700835B}" srcOrd="2" destOrd="0" presId="urn:microsoft.com/office/officeart/2005/8/layout/cycle4"/>
    <dgm:cxn modelId="{3CFB0F72-FB5F-49FF-B626-A6159EADAF9A}" type="presParOf" srcId="{08CA058B-670F-4532-8648-26A659A9DCE1}" destId="{B4BAB30F-6138-4A23-A35C-372D578E0F8F}" srcOrd="3" destOrd="0" presId="urn:microsoft.com/office/officeart/2005/8/layout/cycle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54F8207-8748-4E5B-8978-7E1DB3EEF4F2}">
      <dsp:nvSpPr>
        <dsp:cNvPr id="0" name=""/>
        <dsp:cNvSpPr/>
      </dsp:nvSpPr>
      <dsp:spPr>
        <a:xfrm>
          <a:off x="1002164" y="200002"/>
          <a:ext cx="1807791" cy="1807791"/>
        </a:xfrm>
        <a:prstGeom prst="blockArc">
          <a:avLst>
            <a:gd name="adj1" fmla="val 22732"/>
            <a:gd name="adj2" fmla="val 10822732"/>
            <a:gd name="adj3" fmla="val 4494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638EEE7-B7B1-4244-8A6A-139661D586CE}">
      <dsp:nvSpPr>
        <dsp:cNvPr id="0" name=""/>
        <dsp:cNvSpPr/>
      </dsp:nvSpPr>
      <dsp:spPr>
        <a:xfrm>
          <a:off x="1002164" y="200002"/>
          <a:ext cx="1807791" cy="1807791"/>
        </a:xfrm>
        <a:prstGeom prst="blockArc">
          <a:avLst>
            <a:gd name="adj1" fmla="val 10822732"/>
            <a:gd name="adj2" fmla="val 22732"/>
            <a:gd name="adj3" fmla="val 4494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74BB43E-4339-4732-AD0F-10F687E8C00D}">
      <dsp:nvSpPr>
        <dsp:cNvPr id="0" name=""/>
        <dsp:cNvSpPr/>
      </dsp:nvSpPr>
      <dsp:spPr>
        <a:xfrm>
          <a:off x="1485743" y="707639"/>
          <a:ext cx="805889" cy="80588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200" kern="1200" dirty="0">
              <a:solidFill>
                <a:schemeClr val="tx1"/>
              </a:solidFill>
            </a:rPr>
            <a:t>Content Analysis</a:t>
          </a:r>
        </a:p>
      </dsp:txBody>
      <dsp:txXfrm>
        <a:off x="1603763" y="825659"/>
        <a:ext cx="569849" cy="569849"/>
      </dsp:txXfrm>
    </dsp:sp>
    <dsp:sp modelId="{D6FA87E5-5D65-46B0-922E-30E4E931C09C}">
      <dsp:nvSpPr>
        <dsp:cNvPr id="0" name=""/>
        <dsp:cNvSpPr/>
      </dsp:nvSpPr>
      <dsp:spPr>
        <a:xfrm>
          <a:off x="740431" y="815994"/>
          <a:ext cx="564122" cy="56412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500" kern="1200" dirty="0">
              <a:solidFill>
                <a:schemeClr val="tx1"/>
              </a:solidFill>
            </a:rPr>
            <a:t>Qualitative Approach</a:t>
          </a:r>
        </a:p>
      </dsp:txBody>
      <dsp:txXfrm>
        <a:off x="823045" y="898608"/>
        <a:ext cx="398894" cy="398894"/>
      </dsp:txXfrm>
    </dsp:sp>
    <dsp:sp modelId="{1D585B68-BB61-456A-9E46-200EB41F9C8C}">
      <dsp:nvSpPr>
        <dsp:cNvPr id="0" name=""/>
        <dsp:cNvSpPr/>
      </dsp:nvSpPr>
      <dsp:spPr>
        <a:xfrm>
          <a:off x="2507567" y="827679"/>
          <a:ext cx="564122" cy="56412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500" kern="1200" dirty="0">
              <a:solidFill>
                <a:schemeClr val="tx1"/>
              </a:solidFill>
            </a:rPr>
            <a:t>Quantitative Approach</a:t>
          </a:r>
        </a:p>
      </dsp:txBody>
      <dsp:txXfrm>
        <a:off x="2590181" y="910293"/>
        <a:ext cx="398894" cy="39889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4BA269-1191-4267-8775-D6DDB05E502C}">
      <dsp:nvSpPr>
        <dsp:cNvPr id="0" name=""/>
        <dsp:cNvSpPr/>
      </dsp:nvSpPr>
      <dsp:spPr>
        <a:xfrm>
          <a:off x="4595009" y="3288035"/>
          <a:ext cx="2394870" cy="155133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100" kern="1200" dirty="0"/>
            <a:t>Attention to Detail and Pattern Recognition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100" kern="1200" dirty="0"/>
            <a:t>Business Acumen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100" kern="1200" dirty="0"/>
            <a:t>Organization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100" kern="1200" dirty="0"/>
            <a:t>Listening</a:t>
          </a:r>
        </a:p>
      </dsp:txBody>
      <dsp:txXfrm>
        <a:off x="5347549" y="3709947"/>
        <a:ext cx="1608253" cy="1095344"/>
      </dsp:txXfrm>
    </dsp:sp>
    <dsp:sp modelId="{5093A221-EACC-4986-B7AE-0014D5AF9FBB}">
      <dsp:nvSpPr>
        <dsp:cNvPr id="0" name=""/>
        <dsp:cNvSpPr/>
      </dsp:nvSpPr>
      <dsp:spPr>
        <a:xfrm>
          <a:off x="610665" y="3296583"/>
          <a:ext cx="2394870" cy="155133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100" kern="1200" dirty="0"/>
            <a:t>Sharing and Transparency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100" kern="1200" dirty="0"/>
            <a:t>Prioritization 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100" kern="1200" dirty="0"/>
            <a:t>Flexibility</a:t>
          </a:r>
        </a:p>
      </dsp:txBody>
      <dsp:txXfrm>
        <a:off x="644743" y="3718494"/>
        <a:ext cx="1608253" cy="1095344"/>
      </dsp:txXfrm>
    </dsp:sp>
    <dsp:sp modelId="{1BE2B724-3282-4A89-9298-F330AB1A9912}">
      <dsp:nvSpPr>
        <dsp:cNvPr id="0" name=""/>
        <dsp:cNvSpPr/>
      </dsp:nvSpPr>
      <dsp:spPr>
        <a:xfrm>
          <a:off x="4518086" y="0"/>
          <a:ext cx="2394870" cy="155133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100" kern="1200" dirty="0"/>
            <a:t>Mentoring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100" kern="1200" dirty="0"/>
            <a:t>Negotiation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100" kern="1200" dirty="0"/>
            <a:t>Curiosity, Intellectual Rigor and Creativity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100" kern="1200" dirty="0"/>
            <a:t>Complexity Tolerance</a:t>
          </a:r>
        </a:p>
      </dsp:txBody>
      <dsp:txXfrm>
        <a:off x="5270625" y="34078"/>
        <a:ext cx="1608253" cy="1095344"/>
      </dsp:txXfrm>
    </dsp:sp>
    <dsp:sp modelId="{36421188-3AC1-4DA5-AD34-29237163B9BF}">
      <dsp:nvSpPr>
        <dsp:cNvPr id="0" name=""/>
        <dsp:cNvSpPr/>
      </dsp:nvSpPr>
      <dsp:spPr>
        <a:xfrm>
          <a:off x="610665" y="0"/>
          <a:ext cx="2394870" cy="155133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100" kern="1200" dirty="0"/>
            <a:t>Agility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100" kern="1200" dirty="0"/>
            <a:t>Interpersonal skills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100" kern="1200" dirty="0"/>
            <a:t>Public Speaking/Presentation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100" kern="1200" dirty="0"/>
            <a:t>Multitasking</a:t>
          </a:r>
        </a:p>
      </dsp:txBody>
      <dsp:txXfrm>
        <a:off x="644743" y="34078"/>
        <a:ext cx="1608253" cy="1095344"/>
      </dsp:txXfrm>
    </dsp:sp>
    <dsp:sp modelId="{773128AE-2530-41AE-8188-20C201568718}">
      <dsp:nvSpPr>
        <dsp:cNvPr id="0" name=""/>
        <dsp:cNvSpPr/>
      </dsp:nvSpPr>
      <dsp:spPr>
        <a:xfrm>
          <a:off x="1614184" y="276331"/>
          <a:ext cx="2099148" cy="2099148"/>
        </a:xfrm>
        <a:prstGeom prst="pieWedg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400" kern="1200" dirty="0">
              <a:solidFill>
                <a:schemeClr val="tx1"/>
              </a:solidFill>
            </a:rPr>
            <a:t>Communication: Written and Verbal</a:t>
          </a:r>
        </a:p>
      </dsp:txBody>
      <dsp:txXfrm>
        <a:off x="2229010" y="891157"/>
        <a:ext cx="1484322" cy="1484322"/>
      </dsp:txXfrm>
    </dsp:sp>
    <dsp:sp modelId="{A839A03D-99DE-4115-8E0A-82490845FEE0}">
      <dsp:nvSpPr>
        <dsp:cNvPr id="0" name=""/>
        <dsp:cNvSpPr/>
      </dsp:nvSpPr>
      <dsp:spPr>
        <a:xfrm rot="5400000">
          <a:off x="3810290" y="276331"/>
          <a:ext cx="2099148" cy="2099148"/>
        </a:xfrm>
        <a:prstGeom prst="pieWedg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400" kern="1200" dirty="0">
              <a:solidFill>
                <a:schemeClr val="tx1"/>
              </a:solidFill>
            </a:rPr>
            <a:t>Research, Analysis and Problem Solving</a:t>
          </a:r>
        </a:p>
      </dsp:txBody>
      <dsp:txXfrm rot="-5400000">
        <a:off x="3810290" y="891157"/>
        <a:ext cx="1484322" cy="1484322"/>
      </dsp:txXfrm>
    </dsp:sp>
    <dsp:sp modelId="{9AAC3E63-9454-475F-9A34-F83B87FFF5F3}">
      <dsp:nvSpPr>
        <dsp:cNvPr id="0" name=""/>
        <dsp:cNvSpPr/>
      </dsp:nvSpPr>
      <dsp:spPr>
        <a:xfrm rot="10800000">
          <a:off x="3810290" y="2472437"/>
          <a:ext cx="2099148" cy="2099148"/>
        </a:xfrm>
        <a:prstGeom prst="pieWedg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400" kern="1200" dirty="0">
              <a:solidFill>
                <a:schemeClr val="tx1"/>
              </a:solidFill>
            </a:rPr>
            <a:t>Collaboration and Teamwork </a:t>
          </a:r>
        </a:p>
      </dsp:txBody>
      <dsp:txXfrm rot="10800000">
        <a:off x="3810290" y="2472437"/>
        <a:ext cx="1484322" cy="1484322"/>
      </dsp:txXfrm>
    </dsp:sp>
    <dsp:sp modelId="{CE361EEE-4B3A-4DF6-AFCD-A2DEDA24E27E}">
      <dsp:nvSpPr>
        <dsp:cNvPr id="0" name=""/>
        <dsp:cNvSpPr/>
      </dsp:nvSpPr>
      <dsp:spPr>
        <a:xfrm rot="16200000">
          <a:off x="1614184" y="2472437"/>
          <a:ext cx="2099148" cy="2099148"/>
        </a:xfrm>
        <a:prstGeom prst="pieWedg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400" kern="1200" dirty="0">
              <a:solidFill>
                <a:schemeClr val="tx1"/>
              </a:solidFill>
            </a:rPr>
            <a:t>Leadership</a:t>
          </a:r>
          <a:r>
            <a:rPr lang="en-CA" sz="1400" kern="1200" dirty="0"/>
            <a:t> </a:t>
          </a:r>
        </a:p>
      </dsp:txBody>
      <dsp:txXfrm rot="5400000">
        <a:off x="2229010" y="2472437"/>
        <a:ext cx="1484322" cy="1484322"/>
      </dsp:txXfrm>
    </dsp:sp>
    <dsp:sp modelId="{EBD45E14-5BB5-4C15-97A9-C2430700835B}">
      <dsp:nvSpPr>
        <dsp:cNvPr id="0" name=""/>
        <dsp:cNvSpPr/>
      </dsp:nvSpPr>
      <dsp:spPr>
        <a:xfrm>
          <a:off x="3399429" y="1987645"/>
          <a:ext cx="724763" cy="630229"/>
        </a:xfrm>
        <a:prstGeom prst="circular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4BAB30F-6138-4A23-A35C-372D578E0F8F}">
      <dsp:nvSpPr>
        <dsp:cNvPr id="0" name=""/>
        <dsp:cNvSpPr/>
      </dsp:nvSpPr>
      <dsp:spPr>
        <a:xfrm rot="10800000">
          <a:off x="3399429" y="2230041"/>
          <a:ext cx="724763" cy="630229"/>
        </a:xfrm>
        <a:prstGeom prst="circular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4">
  <dgm:title val=""/>
  <dgm:desc val=""/>
  <dgm:catLst>
    <dgm:cat type="relationship" pri="26000"/>
    <dgm:cat type="cycle" pri="13000"/>
    <dgm:cat type="matrix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cycleMatrixDiagram">
    <dgm:varLst>
      <dgm:chMax val="1"/>
      <dgm:dir/>
      <dgm:animLvl val="lvl"/>
      <dgm:resizeHandles val="exact"/>
    </dgm:varLst>
    <dgm:alg type="composite">
      <dgm:param type="ar" val="1.3"/>
    </dgm:alg>
    <dgm:shape xmlns:r="http://schemas.openxmlformats.org/officeDocument/2006/relationships" r:blip="">
      <dgm:adjLst/>
    </dgm:shape>
    <dgm:presOf/>
    <dgm:constrLst>
      <dgm:constr type="w" for="ch" forName="children" refType="w"/>
      <dgm:constr type="h" for="ch" forName="children" refType="w" refFor="ch" refForName="children" fact="0.77"/>
      <dgm:constr type="ctrX" for="ch" forName="children" refType="w" fact="0.5"/>
      <dgm:constr type="ctrY" for="ch" forName="children" refType="h" fact="0.5"/>
      <dgm:constr type="w" for="ch" forName="circle" refType="w"/>
      <dgm:constr type="h" for="ch" forName="circle" refType="h"/>
      <dgm:constr type="ctrX" for="ch" forName="circle" refType="w" fact="0.5"/>
      <dgm:constr type="ctrY" for="ch" forName="circle" refType="h" fact="0.5"/>
      <dgm:constr type="w" for="ch" forName="center1" refType="w" fact="0.115"/>
      <dgm:constr type="h" for="ch" forName="center1" refType="w" fact="0.1"/>
      <dgm:constr type="ctrX" for="ch" forName="center1" refType="w" fact="0.5"/>
      <dgm:constr type="ctrY" for="ch" forName="center1" refType="h" fact="0.475"/>
      <dgm:constr type="w" for="ch" forName="center2" refType="w" fact="0.115"/>
      <dgm:constr type="h" for="ch" forName="center2" refType="w" fact="0.1"/>
      <dgm:constr type="ctrX" for="ch" forName="center2" refType="w" fact="0.5"/>
      <dgm:constr type="ctrY" for="ch" forName="center2" refType="h" fact="0.525"/>
    </dgm:constrLst>
    <dgm:ruleLst/>
    <dgm:choose name="Name0">
      <dgm:if name="Name1" axis="ch" ptType="node" func="cnt" op="gte" val="1">
        <dgm:layoutNode name="children">
          <dgm:alg type="composite">
            <dgm:param type="ar" val="1.3"/>
          </dgm:alg>
          <dgm:shape xmlns:r="http://schemas.openxmlformats.org/officeDocument/2006/relationships" r:blip="">
            <dgm:adjLst/>
          </dgm:shape>
          <dgm:presOf/>
          <dgm:choose name="Name2">
            <dgm:if name="Name3" func="var" arg="dir" op="equ" val="norm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l" for="ch" forName="child1group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r" for="ch" forName="child2group" refType="w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r" for="ch" forName="child3group" refType="w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l" for="ch" forName="child4group"/>
              </dgm:constrLst>
            </dgm:if>
            <dgm:else name="Name4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r" for="ch" forName="child1group" refType="w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l" for="ch" forName="child2group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l" for="ch" forName="child3group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r" for="ch" forName="child4group" refType="w"/>
              </dgm:constrLst>
            </dgm:else>
          </dgm:choose>
          <dgm:ruleLst/>
          <dgm:choose name="Name5">
            <dgm:if name="Name6" axis="ch ch" ptType="node node" st="1 1" cnt="1 0" func="cnt" op="gte" val="1">
              <dgm:layoutNode name="child1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7">
                  <dgm:if name="Name8" func="var" arg="dir" op="equ" val="norm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l" for="ch" forName="child1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l" for="ch" forName="child1Text"/>
                    </dgm:constrLst>
                  </dgm:if>
                  <dgm:else name="Name9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r" for="ch" forName="child1" refType="w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r" for="ch" forName="child1Text" refType="w"/>
                    </dgm:constrLst>
                  </dgm:else>
                </dgm:choose>
                <dgm:ruleLst/>
                <dgm:layoutNode name="child1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1 1" cnt="1 0"/>
                  <dgm:constrLst/>
                  <dgm:ruleLst/>
                </dgm:layoutNode>
                <dgm:layoutNode name="child1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1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0"/>
          </dgm:choose>
          <dgm:choose name="Name11">
            <dgm:if name="Name12" axis="ch ch" ptType="node node" st="2 1" cnt="1 0" func="cnt" op="gte" val="1">
              <dgm:layoutNode name="child2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choose name="Name13">
                  <dgm:if name="Name14" func="var" arg="dir" op="equ" val="norm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r" for="ch" forName="child2" refType="w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r" for="ch" forName="child2Text" refType="w"/>
                    </dgm:constrLst>
                  </dgm:if>
                  <dgm:else name="Name15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l" for="ch" forName="child2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l" for="ch" forName="child2Text"/>
                    </dgm:constrLst>
                  </dgm:else>
                </dgm:choose>
                <dgm:ruleLst/>
                <dgm:layoutNode name="child2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2 1" cnt="1 0"/>
                  <dgm:constrLst/>
                  <dgm:ruleLst/>
                </dgm:layoutNode>
                <dgm:layoutNode name="child2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2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6"/>
          </dgm:choose>
          <dgm:choose name="Name17">
            <dgm:if name="Name18" axis="ch ch" ptType="node node" st="3 1" cnt="1 0" func="cnt" op="gte" val="1">
              <dgm:layoutNode name="child3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19">
                  <dgm:if name="Name20" func="var" arg="dir" op="equ" val="norm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r" for="ch" forName="child3" refType="w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r" for="ch" forName="child3Text" refType="w"/>
                    </dgm:constrLst>
                  </dgm:if>
                  <dgm:else name="Name21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l" for="ch" forName="child3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l" for="ch" forName="child3Text"/>
                    </dgm:constrLst>
                  </dgm:else>
                </dgm:choose>
                <dgm:ruleLst/>
                <dgm:layoutNode name="child3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3 1" cnt="1 0"/>
                  <dgm:constrLst/>
                  <dgm:ruleLst/>
                </dgm:layoutNode>
                <dgm:layoutNode name="child3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3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2"/>
          </dgm:choose>
          <dgm:choose name="Name23">
            <dgm:if name="Name24" axis="ch ch" ptType="node node" st="4 1" cnt="1 0" func="cnt" op="gte" val="1">
              <dgm:layoutNode name="child4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25">
                  <dgm:if name="Name26" func="var" arg="dir" op="equ" val="norm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l" for="ch" forName="child4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l" for="ch" forName="child4Text"/>
                    </dgm:constrLst>
                  </dgm:if>
                  <dgm:else name="Name27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r" for="ch" forName="child4" refType="w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r" for="ch" forName="child4Text" refType="w"/>
                    </dgm:constrLst>
                  </dgm:else>
                </dgm:choose>
                <dgm:ruleLst/>
                <dgm:layoutNode name="child4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4 1" cnt="1 0"/>
                  <dgm:constrLst/>
                  <dgm:ruleLst/>
                </dgm:layoutNode>
                <dgm:layoutNode name="child4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4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8"/>
          </dgm:choose>
          <dgm:layoutNode name="child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ircle">
          <dgm:alg type="composite">
            <dgm:param type="ar" val="1"/>
          </dgm:alg>
          <dgm:shape xmlns:r="http://schemas.openxmlformats.org/officeDocument/2006/relationships" r:blip="">
            <dgm:adjLst/>
          </dgm:shape>
          <dgm:presOf/>
          <dgm:choose name="Name29">
            <dgm:if name="Name30" func="var" arg="dir" op="equ" val="norm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r" for="ch" forName="quadrant1" refType="w" fact="0.5"/>
                <dgm:constr type="rOff" for="ch" forName="quadrant1" refType="w" fact="-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l" for="ch" forName="quadrant2" refType="w" fact="0.5"/>
                <dgm:constr type="lOff" for="ch" forName="quadrant2" refType="w" fact="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l" for="ch" forName="quadrant3" refType="w" fact="0.5"/>
                <dgm:constr type="lOff" for="ch" forName="quadrant3" refType="w" fact="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r" for="ch" forName="quadrant4" refType="w" fact="0.5"/>
                <dgm:constr type="rOff" for="ch" forName="quadrant4" refType="w" fact="-0.01"/>
              </dgm:constrLst>
            </dgm:if>
            <dgm:else name="Name31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l" for="ch" forName="quadrant1" refType="w" fact="0.5"/>
                <dgm:constr type="lOff" for="ch" forName="quadrant1" refType="w" fact="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r" for="ch" forName="quadrant2" refType="w" fact="0.5"/>
                <dgm:constr type="rOff" for="ch" forName="quadrant2" refType="w" fact="-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r" for="ch" forName="quadrant3" refType="w" fact="0.5"/>
                <dgm:constr type="rOff" for="ch" forName="quadrant3" refType="w" fact="-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l" for="ch" forName="quadrant4" refType="w" fact="0.5"/>
                <dgm:constr type="lOff" for="ch" forName="quadrant4" refType="w" fact="0.01"/>
              </dgm:constrLst>
            </dgm:else>
          </dgm:choose>
          <dgm:ruleLst/>
          <dgm:layoutNode name="quadrant1" styleLbl="node1">
            <dgm:varLst>
              <dgm:chMax val="1"/>
              <dgm:bulletEnabled val="1"/>
            </dgm:varLst>
            <dgm:alg type="tx"/>
            <dgm:choose name="Name32">
              <dgm:if name="Name33" func="var" arg="dir" op="equ" val="norm">
                <dgm:shape xmlns:r="http://schemas.openxmlformats.org/officeDocument/2006/relationships" type="pieWedge" r:blip="">
                  <dgm:adjLst/>
                </dgm:shape>
              </dgm:if>
              <dgm:else name="Name34">
                <dgm:shape xmlns:r="http://schemas.openxmlformats.org/officeDocument/2006/relationships" rot="90" type="pieWedge" r:blip="">
                  <dgm:adjLst/>
                </dgm:shape>
              </dgm:else>
            </dgm:choose>
            <dgm:presOf axis="ch" ptType="node" cnt="1"/>
            <dgm:constrLst/>
            <dgm:ruleLst>
              <dgm:rule type="primFontSz" val="5" fact="NaN" max="NaN"/>
            </dgm:ruleLst>
          </dgm:layoutNode>
          <dgm:layoutNode name="quadrant2" styleLbl="node1">
            <dgm:varLst>
              <dgm:chMax val="1"/>
              <dgm:bulletEnabled val="1"/>
            </dgm:varLst>
            <dgm:alg type="tx"/>
            <dgm:choose name="Name35">
              <dgm:if name="Name36" func="var" arg="dir" op="equ" val="norm">
                <dgm:shape xmlns:r="http://schemas.openxmlformats.org/officeDocument/2006/relationships" rot="90" type="pieWedge" r:blip="">
                  <dgm:adjLst/>
                </dgm:shape>
              </dgm:if>
              <dgm:else name="Name37">
                <dgm:shape xmlns:r="http://schemas.openxmlformats.org/officeDocument/2006/relationships" type="pieWedge" r:blip="">
                  <dgm:adjLst/>
                </dgm:shape>
              </dgm:else>
            </dgm:choose>
            <dgm:presOf axis="ch" ptType="node" st="2" cnt="1"/>
            <dgm:constrLst/>
            <dgm:ruleLst>
              <dgm:rule type="primFontSz" val="5" fact="NaN" max="NaN"/>
            </dgm:ruleLst>
          </dgm:layoutNode>
          <dgm:layoutNode name="quadrant3" styleLbl="node1">
            <dgm:varLst>
              <dgm:chMax val="1"/>
              <dgm:bulletEnabled val="1"/>
            </dgm:varLst>
            <dgm:alg type="tx"/>
            <dgm:choose name="Name38">
              <dgm:if name="Name39" func="var" arg="dir" op="equ" val="norm">
                <dgm:shape xmlns:r="http://schemas.openxmlformats.org/officeDocument/2006/relationships" rot="180" type="pieWedge" r:blip="">
                  <dgm:adjLst/>
                </dgm:shape>
              </dgm:if>
              <dgm:else name="Name40">
                <dgm:shape xmlns:r="http://schemas.openxmlformats.org/officeDocument/2006/relationships" rot="270" type="pieWedge" r:blip="">
                  <dgm:adjLst/>
                </dgm:shape>
              </dgm:else>
            </dgm:choose>
            <dgm:presOf axis="ch" ptType="node" st="3" cnt="1"/>
            <dgm:constrLst/>
            <dgm:ruleLst>
              <dgm:rule type="primFontSz" val="5" fact="NaN" max="NaN"/>
            </dgm:ruleLst>
          </dgm:layoutNode>
          <dgm:layoutNode name="quadrant4" styleLbl="node1">
            <dgm:varLst>
              <dgm:chMax val="1"/>
              <dgm:bulletEnabled val="1"/>
            </dgm:varLst>
            <dgm:alg type="tx"/>
            <dgm:choose name="Name41">
              <dgm:if name="Name42" func="var" arg="dir" op="equ" val="norm">
                <dgm:shape xmlns:r="http://schemas.openxmlformats.org/officeDocument/2006/relationships" rot="270" type="pieWedge" r:blip="">
                  <dgm:adjLst/>
                </dgm:shape>
              </dgm:if>
              <dgm:else name="Name43">
                <dgm:shape xmlns:r="http://schemas.openxmlformats.org/officeDocument/2006/relationships" rot="180" type="pieWedge" r:blip="">
                  <dgm:adjLst/>
                </dgm:shape>
              </dgm:else>
            </dgm:choose>
            <dgm:presOf axis="ch" ptType="node" st="4" cnt="1"/>
            <dgm:constrLst/>
            <dgm:ruleLst>
              <dgm:rule type="primFontSz" val="5" fact="NaN" max="NaN"/>
            </dgm:ruleLst>
          </dgm:layoutNode>
          <dgm:layoutNode name="quadrant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enter1" styleLbl="fgShp">
          <dgm:alg type="sp"/>
          <dgm:choose name="Name44">
            <dgm:if name="Name45" func="var" arg="dir" op="equ" val="norm">
              <dgm:shape xmlns:r="http://schemas.openxmlformats.org/officeDocument/2006/relationships" type="circularArrow" r:blip="" zOrderOff="16">
                <dgm:adjLst/>
              </dgm:shape>
            </dgm:if>
            <dgm:else name="Name46">
              <dgm:shape xmlns:r="http://schemas.openxmlformats.org/officeDocument/2006/relationships" rot="180" type="leftCircularArrow" r:blip="" zOrderOff="16">
                <dgm:adjLst/>
              </dgm:shape>
            </dgm:else>
          </dgm:choose>
          <dgm:presOf/>
          <dgm:constrLst/>
          <dgm:ruleLst/>
        </dgm:layoutNode>
        <dgm:layoutNode name="center2" styleLbl="fgShp">
          <dgm:alg type="sp"/>
          <dgm:choose name="Name47">
            <dgm:if name="Name48" func="var" arg="dir" op="equ" val="norm">
              <dgm:shape xmlns:r="http://schemas.openxmlformats.org/officeDocument/2006/relationships" rot="180" type="circularArrow" r:blip="" zOrderOff="16">
                <dgm:adjLst/>
              </dgm:shape>
            </dgm:if>
            <dgm:else name="Name49">
              <dgm:shape xmlns:r="http://schemas.openxmlformats.org/officeDocument/2006/relationships" type="leftCircularArrow" r:blip="" zOrderOff="16">
                <dgm:adjLst/>
              </dgm:shape>
            </dgm:else>
          </dgm:choose>
          <dgm:presOf/>
          <dgm:constrLst/>
          <dgm:ruleLst/>
        </dgm:layoutNode>
      </dgm:if>
      <dgm:else name="Name50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ABF0F048-CEA4-449F-8F01-6755E81CBE6D}" type="datetimeFigureOut">
              <a:rPr lang="en-CA" smtClean="0"/>
              <a:t>2025-05-23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36F27E25-7AC5-4E0D-A4B8-01CE2A86B76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298726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F27E25-7AC5-4E0D-A4B8-01CE2A86B76F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384745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F27E25-7AC5-4E0D-A4B8-01CE2A86B76F}" type="slidenum">
              <a:rPr lang="en-CA" smtClean="0"/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61624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F27E25-7AC5-4E0D-A4B8-01CE2A86B76F}" type="slidenum">
              <a:rPr lang="en-CA" smtClean="0"/>
              <a:t>11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22950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F27E25-7AC5-4E0D-A4B8-01CE2A86B76F}" type="slidenum">
              <a:rPr lang="en-CA" smtClean="0"/>
              <a:t>12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260850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E6402E-1282-12C2-6DB8-3882E80872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BEA9D53-51AA-8450-5942-035F5296C88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C79AA62-1750-75CE-ADFA-7650490F43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F26E5B-FAF7-67B4-1B88-B8DCB8F365A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F27E25-7AC5-4E0D-A4B8-01CE2A86B76F}" type="slidenum">
              <a:rPr lang="en-CA" smtClean="0"/>
              <a:t>13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067984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F27E25-7AC5-4E0D-A4B8-01CE2A86B76F}" type="slidenum">
              <a:rPr lang="en-CA" smtClean="0"/>
              <a:t>14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7561867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31774">
              <a:defRPr/>
            </a:pPr>
            <a:endParaRPr lang="en-CA" sz="1000" dirty="0"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F27E25-7AC5-4E0D-A4B8-01CE2A86B76F}" type="slidenum">
              <a:rPr lang="en-CA" smtClean="0"/>
              <a:t>15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253924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F27E25-7AC5-4E0D-A4B8-01CE2A86B76F}" type="slidenum">
              <a:rPr lang="en-CA" smtClean="0"/>
              <a:t>16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3663535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F27E25-7AC5-4E0D-A4B8-01CE2A86B76F}" type="slidenum">
              <a:rPr lang="en-CA" smtClean="0"/>
              <a:t>17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7182860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F27E25-7AC5-4E0D-A4B8-01CE2A86B76F}" type="slidenum">
              <a:rPr lang="en-CA" smtClean="0"/>
              <a:t>18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539654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F27E25-7AC5-4E0D-A4B8-01CE2A86B76F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775814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F27E25-7AC5-4E0D-A4B8-01CE2A86B76F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597152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F27E25-7AC5-4E0D-A4B8-01CE2A86B76F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925726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F27E25-7AC5-4E0D-A4B8-01CE2A86B76F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517919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15"/>
              </a:spcAft>
            </a:pPr>
            <a:endParaRPr lang="en-CA" sz="1000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F27E25-7AC5-4E0D-A4B8-01CE2A86B76F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56385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F27E25-7AC5-4E0D-A4B8-01CE2A86B76F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087045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F27E25-7AC5-4E0D-A4B8-01CE2A86B76F}" type="slidenum">
              <a:rPr lang="en-CA" smtClean="0"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660298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31774">
              <a:defRPr/>
            </a:pPr>
            <a:endParaRPr lang="en-CA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F27E25-7AC5-4E0D-A4B8-01CE2A86B76F}" type="slidenum">
              <a:rPr lang="en-CA" smtClean="0"/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42559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5/23/25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01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5/23/25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59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5/23/25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849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5/23/25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44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5/23/25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80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5/23/25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32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5/23/25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04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5/23/25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3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5/23/25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494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5/23/25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76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5/23/25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289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5/23/25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0089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11" r:id="rId5"/>
    <p:sldLayoutId id="2147483760" r:id="rId6"/>
    <p:sldLayoutId id="2147483762" r:id="rId7"/>
    <p:sldLayoutId id="2147483706" r:id="rId8"/>
    <p:sldLayoutId id="2147483709" r:id="rId9"/>
    <p:sldLayoutId id="2147483707" r:id="rId10"/>
    <p:sldLayoutId id="2147483708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mailto:mcavanag@uottawa.ca" TargetMode="External"/><Relationship Id="rId5" Type="http://schemas.openxmlformats.org/officeDocument/2006/relationships/hyperlink" Target="mailto:ialberts@uottawa.ca" TargetMode="External"/><Relationship Id="rId4" Type="http://schemas.openxmlformats.org/officeDocument/2006/relationships/hyperlink" Target="mailto:torel054@uottawa.ca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02/asi.24337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D6D7A0BC-0046-4CAA-8E7F-DCAFE511E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21E816-31F5-48BB-BD02-D15F2F18B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5754" y="1358106"/>
            <a:ext cx="9101560" cy="1064886"/>
          </a:xfrm>
        </p:spPr>
        <p:txBody>
          <a:bodyPr>
            <a:noAutofit/>
          </a:bodyPr>
          <a:lstStyle/>
          <a:p>
            <a:pPr algn="ctr"/>
            <a:r>
              <a:rPr lang="en-CA" sz="20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INFORMATION MANAGEMENT PRACTICES AND METHODOLOGIES IN </a:t>
            </a:r>
            <a:br>
              <a:rPr lang="en-CA" sz="20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CA" sz="20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ARCHITECTING INFORMATION SYSTEMS </a:t>
            </a:r>
            <a:br>
              <a:rPr lang="en-CA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5D6E6B-3353-491C-A3C6-F278D6CED8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52962" y="1890549"/>
            <a:ext cx="1652208" cy="468233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Tatiana Orel</a:t>
            </a:r>
          </a:p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7C6334F-6411-41EC-AD7D-179EDD8B5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6B02CEE-3AF8-4349-9B3E-8970E6DF62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AA01CF0-3FB5-44EB-B7DE-F2E86374C2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/>
          </a:p>
        </p:txBody>
      </p:sp>
      <p:pic>
        <p:nvPicPr>
          <p:cNvPr id="6" name="Picture 5" descr="abstract image">
            <a:extLst>
              <a:ext uri="{FF2B5EF4-FFF2-40B4-BE49-F238E27FC236}">
                <a16:creationId xmlns:a16="http://schemas.microsoft.com/office/drawing/2014/main" id="{F1A8C364-94D4-4630-BAD0-78722F34705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8733" y="3081867"/>
            <a:ext cx="11260667" cy="331046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0188BBD-BD29-7AAF-7354-BE9F72B5DD78}"/>
              </a:ext>
            </a:extLst>
          </p:cNvPr>
          <p:cNvSpPr txBox="1"/>
          <p:nvPr/>
        </p:nvSpPr>
        <p:spPr>
          <a:xfrm>
            <a:off x="4806856" y="2321115"/>
            <a:ext cx="2573267" cy="9879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CA" sz="1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School of Information Studies</a:t>
            </a:r>
          </a:p>
          <a:p>
            <a:pPr algn="ctr">
              <a:lnSpc>
                <a:spcPct val="150000"/>
              </a:lnSpc>
            </a:pPr>
            <a:r>
              <a:rPr lang="en-CA" sz="1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University of Ottawa, Canada</a:t>
            </a:r>
          </a:p>
          <a:p>
            <a:pPr algn="ctr">
              <a:lnSpc>
                <a:spcPct val="150000"/>
              </a:lnSpc>
            </a:pPr>
            <a:r>
              <a:rPr lang="en-CA" sz="10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torel054@uottawa.ca</a:t>
            </a:r>
            <a:r>
              <a:rPr lang="en-CA" sz="10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algn="ctr">
              <a:lnSpc>
                <a:spcPct val="150000"/>
              </a:lnSpc>
            </a:pPr>
            <a:endParaRPr lang="en-CA" sz="10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39E1C4-AB43-20B4-8A34-11AB1F17CE3E}"/>
              </a:ext>
            </a:extLst>
          </p:cNvPr>
          <p:cNvSpPr txBox="1"/>
          <p:nvPr/>
        </p:nvSpPr>
        <p:spPr>
          <a:xfrm>
            <a:off x="7135667" y="1890549"/>
            <a:ext cx="2605180" cy="6186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</a:pPr>
            <a:r>
              <a:rPr lang="en-CA" sz="1600" cap="all" dirty="0">
                <a:solidFill>
                  <a:schemeClr val="accent1"/>
                </a:solidFill>
              </a:rPr>
              <a:t>Inge Alberts, PhD</a:t>
            </a:r>
          </a:p>
          <a:p>
            <a:pPr algn="ctr">
              <a:lnSpc>
                <a:spcPct val="150000"/>
              </a:lnSpc>
            </a:pPr>
            <a:endParaRPr lang="en-CA" sz="10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57B64E-0CA7-CA44-612E-5EC3B4AD3194}"/>
              </a:ext>
            </a:extLst>
          </p:cNvPr>
          <p:cNvSpPr txBox="1"/>
          <p:nvPr/>
        </p:nvSpPr>
        <p:spPr>
          <a:xfrm>
            <a:off x="1306782" y="2047439"/>
            <a:ext cx="288804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CA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CAIS 2025</a:t>
            </a:r>
            <a:endParaRPr lang="en-CA" sz="32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CA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EBC0C84-35DE-AC47-61AB-736DA5BAD640}"/>
              </a:ext>
            </a:extLst>
          </p:cNvPr>
          <p:cNvSpPr txBox="1"/>
          <p:nvPr/>
        </p:nvSpPr>
        <p:spPr>
          <a:xfrm>
            <a:off x="9410234" y="1846033"/>
            <a:ext cx="2605180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</a:pPr>
            <a:r>
              <a:rPr lang="en-CA" sz="1600" cap="all" dirty="0">
                <a:solidFill>
                  <a:schemeClr val="accent1"/>
                </a:solidFill>
              </a:rPr>
              <a:t>Mary Cavanagh, PhD</a:t>
            </a:r>
          </a:p>
          <a:p>
            <a:endParaRPr lang="en-CA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B0D18CC-0A84-B6EE-4260-2803F823FD34}"/>
              </a:ext>
            </a:extLst>
          </p:cNvPr>
          <p:cNvSpPr txBox="1"/>
          <p:nvPr/>
        </p:nvSpPr>
        <p:spPr>
          <a:xfrm>
            <a:off x="7135667" y="2321114"/>
            <a:ext cx="2573267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CA" sz="1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School of Information Studies</a:t>
            </a:r>
          </a:p>
          <a:p>
            <a:pPr algn="ctr">
              <a:lnSpc>
                <a:spcPct val="150000"/>
              </a:lnSpc>
            </a:pPr>
            <a:r>
              <a:rPr lang="en-CA" sz="1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University of Ottawa, Canada</a:t>
            </a:r>
          </a:p>
          <a:p>
            <a:pPr algn="ctr">
              <a:lnSpc>
                <a:spcPct val="150000"/>
              </a:lnSpc>
            </a:pPr>
            <a:r>
              <a:rPr lang="en-CA" sz="10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ialberts@uottawa.ca</a:t>
            </a:r>
            <a:r>
              <a:rPr lang="en-CA" sz="10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CA" sz="10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1CE1B51-F520-F5D8-BD51-8FC85480AE02}"/>
              </a:ext>
            </a:extLst>
          </p:cNvPr>
          <p:cNvSpPr txBox="1"/>
          <p:nvPr/>
        </p:nvSpPr>
        <p:spPr>
          <a:xfrm>
            <a:off x="9309612" y="2347678"/>
            <a:ext cx="2573267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CA" sz="1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School of Information Studies</a:t>
            </a:r>
          </a:p>
          <a:p>
            <a:pPr algn="ctr">
              <a:lnSpc>
                <a:spcPct val="150000"/>
              </a:lnSpc>
            </a:pPr>
            <a:r>
              <a:rPr lang="en-CA" sz="1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University of Ottawa, Canada</a:t>
            </a:r>
          </a:p>
          <a:p>
            <a:pPr algn="ctr">
              <a:lnSpc>
                <a:spcPct val="150000"/>
              </a:lnSpc>
            </a:pPr>
            <a:r>
              <a:rPr lang="en-CA" sz="10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6"/>
              </a:rPr>
              <a:t>mcavanag@uottawa.ca</a:t>
            </a:r>
            <a:r>
              <a:rPr lang="en-CA" sz="10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CA" sz="10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58055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BFEEA-D3A4-1ABC-8846-7EEDB134D2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314" y="398362"/>
            <a:ext cx="11029616" cy="973240"/>
          </a:xfrm>
        </p:spPr>
        <p:txBody>
          <a:bodyPr/>
          <a:lstStyle/>
          <a:p>
            <a:r>
              <a:rPr lang="en-CA" dirty="0"/>
              <a:t>Findings: The elements of </a:t>
            </a:r>
            <a:r>
              <a:rPr lang="en-CA" dirty="0" err="1"/>
              <a:t>ia</a:t>
            </a:r>
            <a:endParaRPr lang="en-CA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962A59-55D6-F042-7226-78A7BF3B444A}"/>
              </a:ext>
            </a:extLst>
          </p:cNvPr>
          <p:cNvSpPr txBox="1"/>
          <p:nvPr/>
        </p:nvSpPr>
        <p:spPr>
          <a:xfrm>
            <a:off x="3464886" y="6284913"/>
            <a:ext cx="54063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200" b="1" dirty="0">
                <a:solidFill>
                  <a:srgbClr val="0E101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Figure 3. </a:t>
            </a:r>
            <a:r>
              <a:rPr lang="en-CA" sz="12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Elements of IA and Their Frequency in the Brackets Found in the Survey Data for the Category “Elements of IA” of the Coding Scheme</a:t>
            </a:r>
            <a:endParaRPr lang="en-CA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CBF5A45-5DAA-7E6E-8A40-AB8B8D995A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9551" y="1288998"/>
            <a:ext cx="7172898" cy="4877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8246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E6B61-6A3E-E489-6062-E27AD57774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904453"/>
          </a:xfrm>
        </p:spPr>
        <p:txBody>
          <a:bodyPr>
            <a:normAutofit fontScale="90000"/>
          </a:bodyPr>
          <a:lstStyle/>
          <a:p>
            <a:r>
              <a:rPr lang="en-CA" dirty="0"/>
              <a:t>Findings: methodologies, Methods and practices </a:t>
            </a:r>
            <a:br>
              <a:rPr lang="en-CA" dirty="0"/>
            </a:br>
            <a:r>
              <a:rPr lang="en-CA" dirty="0"/>
              <a:t>to develop </a:t>
            </a:r>
            <a:r>
              <a:rPr lang="en-CA" dirty="0" err="1"/>
              <a:t>ia</a:t>
            </a:r>
            <a:r>
              <a:rPr lang="en-CA" dirty="0"/>
              <a:t> for </a:t>
            </a:r>
            <a:r>
              <a:rPr lang="en-CA" dirty="0" err="1"/>
              <a:t>im</a:t>
            </a:r>
            <a:endParaRPr lang="en-CA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91F713-D468-470B-DDE6-80F7650FD95C}"/>
              </a:ext>
            </a:extLst>
          </p:cNvPr>
          <p:cNvSpPr txBox="1"/>
          <p:nvPr/>
        </p:nvSpPr>
        <p:spPr>
          <a:xfrm>
            <a:off x="2897256" y="5966417"/>
            <a:ext cx="584675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200" b="1" dirty="0">
                <a:solidFill>
                  <a:srgbClr val="24202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Figure 4. </a:t>
            </a:r>
            <a:r>
              <a:rPr lang="en-CA" sz="12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CA" sz="1200" i="1" dirty="0">
                <a:solidFill>
                  <a:srgbClr val="24202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Methodologies, Methods and Practices to Develop IA for IM Based on the Survey and Interview Data</a:t>
            </a:r>
            <a:endParaRPr lang="en-CA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356EF5C-128B-445F-ADB4-831A3D5049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0706" y="1606609"/>
            <a:ext cx="6319854" cy="4075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0345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DF1E4-377C-9C0B-4EF0-B050658ED9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635" y="364323"/>
            <a:ext cx="11029616" cy="1188720"/>
          </a:xfrm>
        </p:spPr>
        <p:txBody>
          <a:bodyPr/>
          <a:lstStyle/>
          <a:p>
            <a:r>
              <a:rPr lang="en-CA" dirty="0"/>
              <a:t>Findings: information architect: knowledge, </a:t>
            </a:r>
            <a:br>
              <a:rPr lang="en-CA" dirty="0"/>
            </a:br>
            <a:r>
              <a:rPr lang="en-CA" dirty="0"/>
              <a:t>competences and responsibilities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FB2930-53C6-401E-E288-8A32DCB2C855}"/>
              </a:ext>
            </a:extLst>
          </p:cNvPr>
          <p:cNvSpPr txBox="1"/>
          <p:nvPr/>
        </p:nvSpPr>
        <p:spPr>
          <a:xfrm>
            <a:off x="9642013" y="6028974"/>
            <a:ext cx="24999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</a:pPr>
            <a:r>
              <a:rPr lang="en-CA" sz="1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Figure 5.</a:t>
            </a:r>
            <a:r>
              <a:rPr lang="en-CA" sz="12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CA" sz="12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Knowledge, Competences and Responsibilities of an Information Architect</a:t>
            </a:r>
            <a:endParaRPr lang="en-CA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D3E10F5-56D7-B7BF-9DE3-06C6182855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9799" y="1553043"/>
            <a:ext cx="8162034" cy="5208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3677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D10A75-B4CD-41E2-D2B1-F6B011C301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E8217A-8F85-0499-1E38-FA992ADC4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878816"/>
          </a:xfrm>
        </p:spPr>
        <p:txBody>
          <a:bodyPr>
            <a:normAutofit fontScale="90000"/>
          </a:bodyPr>
          <a:lstStyle/>
          <a:p>
            <a:r>
              <a:rPr lang="en-CA" dirty="0"/>
              <a:t>Findings: information architect: soft skills and </a:t>
            </a:r>
            <a:br>
              <a:rPr lang="en-CA" dirty="0"/>
            </a:br>
            <a:r>
              <a:rPr lang="en-CA" dirty="0"/>
              <a:t>personal qualities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F74E19-204B-788E-7A35-4ACD95180482}"/>
              </a:ext>
            </a:extLst>
          </p:cNvPr>
          <p:cNvSpPr txBox="1"/>
          <p:nvPr/>
        </p:nvSpPr>
        <p:spPr>
          <a:xfrm>
            <a:off x="9045723" y="5798321"/>
            <a:ext cx="27645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</a:pPr>
            <a:r>
              <a:rPr lang="en-CA" sz="1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Figure 6.</a:t>
            </a:r>
            <a:r>
              <a:rPr lang="en-CA" sz="12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CA" sz="12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Soft Skills and Personal Qualities Expected from an Information Architect</a:t>
            </a:r>
            <a:endParaRPr lang="en-CA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3C634184-ACF4-A9F1-D4E2-1E0B009EC87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25239613"/>
              </p:ext>
            </p:extLst>
          </p:nvPr>
        </p:nvGraphicFramePr>
        <p:xfrm>
          <a:off x="1307505" y="1875802"/>
          <a:ext cx="7523623" cy="48479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2168789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94EC2-20DC-59CC-51A3-4F4D578446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603879"/>
            <a:ext cx="11029616" cy="883089"/>
          </a:xfrm>
        </p:spPr>
        <p:txBody>
          <a:bodyPr/>
          <a:lstStyle/>
          <a:p>
            <a:r>
              <a:rPr lang="en-CA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0357B1-57CC-D898-60EE-95B754FE8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7009" y="1649338"/>
            <a:ext cx="11029615" cy="4909559"/>
          </a:xfrm>
        </p:spPr>
        <p:txBody>
          <a:bodyPr>
            <a:normAutofit/>
          </a:bodyPr>
          <a:lstStyle/>
          <a:p>
            <a:r>
              <a:rPr lang="en-CA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All the methods and practices in the IA design found in the data are in line with the ones described in the literature review. </a:t>
            </a:r>
          </a:p>
          <a:p>
            <a:r>
              <a:rPr lang="en-CA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lang="en-CA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he concept of IA, its </a:t>
            </a:r>
            <a:r>
              <a:rPr lang="en-CA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methodologies, methods and practices are not well-defined. M</a:t>
            </a:r>
            <a:r>
              <a:rPr lang="en-CA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isconceptions were identified in the diverse spectrum of knowledge and experience expected from an information architect. </a:t>
            </a:r>
          </a:p>
          <a:p>
            <a:r>
              <a:rPr lang="en-CA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en-CA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lready constructed or pre-made ontologies of some knowledge domains may support IA design.</a:t>
            </a:r>
          </a:p>
          <a:p>
            <a:r>
              <a:rPr lang="en-CA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IT perspective in the IA design prevails over the IM perspective in the IA domain. </a:t>
            </a:r>
            <a:endParaRPr lang="en-CA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90828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32B100-80AA-5627-0ED6-4E3F58995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544059"/>
            <a:ext cx="11029616" cy="930091"/>
          </a:xfrm>
        </p:spPr>
        <p:txBody>
          <a:bodyPr/>
          <a:lstStyle/>
          <a:p>
            <a:r>
              <a:rPr lang="en-CA" dirty="0"/>
              <a:t>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27FAC5-83EE-C4DD-702D-0D6C130FE5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760434"/>
            <a:ext cx="11029615" cy="4845465"/>
          </a:xfrm>
        </p:spPr>
        <p:txBody>
          <a:bodyPr>
            <a:normAutofit lnSpcReduction="10000"/>
          </a:bodyPr>
          <a:lstStyle/>
          <a:p>
            <a:r>
              <a:rPr lang="fr-CA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Generalizability</a:t>
            </a:r>
            <a:endParaRPr lang="fr-CA" sz="1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CA" sz="1800" dirty="0">
                <a:solidFill>
                  <a:srgbClr val="0E101A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</a:t>
            </a:r>
            <a:r>
              <a:rPr lang="en-CA" sz="1800" dirty="0">
                <a:solidFill>
                  <a:srgbClr val="0E101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mall samples support the depth of qualitative research (</a:t>
            </a:r>
            <a:r>
              <a:rPr lang="en-CA" sz="1800" dirty="0" err="1">
                <a:solidFill>
                  <a:srgbClr val="0E101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Sandelowski</a:t>
            </a:r>
            <a:r>
              <a:rPr lang="en-CA" sz="1800" dirty="0">
                <a:solidFill>
                  <a:srgbClr val="0E101A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CA" sz="1800" dirty="0">
                <a:solidFill>
                  <a:srgbClr val="0E101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1996).</a:t>
            </a:r>
            <a:endParaRPr lang="fr-CA" sz="1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fr-CA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Reproducibility</a:t>
            </a:r>
            <a:endParaRPr lang="fr-CA" sz="1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Reflexivity as an essential constituent of the immersion and crystallization methods was applied to data coding </a:t>
            </a:r>
            <a:r>
              <a:rPr lang="en-CA" sz="1800" dirty="0">
                <a:solidFill>
                  <a:srgbClr val="0E101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and analysis (</a:t>
            </a: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Crabtree &amp; Miller, 2023). </a:t>
            </a:r>
          </a:p>
          <a:p>
            <a:pPr marL="306000" lvl="1">
              <a:lnSpc>
                <a:spcPct val="110000"/>
              </a:lnSpc>
            </a:pPr>
            <a:r>
              <a:rPr lang="en-CA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Subjects’ reactions and interactions in the process of scientific inquiries </a:t>
            </a:r>
          </a:p>
          <a:p>
            <a:pPr marL="591750" lvl="2" indent="-285750">
              <a:lnSpc>
                <a:spcPct val="110000"/>
              </a:lnSpc>
              <a:buFont typeface="Wingdings" panose="05000000000000000000" pitchFamily="2" charset="2"/>
              <a:buChar char="Ø"/>
            </a:pPr>
            <a:r>
              <a:rPr lang="en-CA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E.g., unconscious reactions or working with classified information.</a:t>
            </a:r>
          </a:p>
          <a:p>
            <a:pPr marL="306000" lvl="1">
              <a:lnSpc>
                <a:spcPct val="110000"/>
              </a:lnSpc>
            </a:pPr>
            <a:r>
              <a:rPr lang="en-CA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Snowball sampling</a:t>
            </a:r>
          </a:p>
          <a:p>
            <a:pPr marL="591750" lvl="2" indent="-285750">
              <a:lnSpc>
                <a:spcPct val="110000"/>
              </a:lnSpc>
              <a:buFont typeface="Wingdings" panose="05000000000000000000" pitchFamily="2" charset="2"/>
              <a:buChar char="Ø"/>
            </a:pPr>
            <a:r>
              <a:rPr lang="en-CA" sz="1800" dirty="0">
                <a:solidFill>
                  <a:srgbClr val="0E101A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</a:t>
            </a:r>
            <a:r>
              <a:rPr lang="en-CA" sz="1800" dirty="0">
                <a:solidFill>
                  <a:srgbClr val="0E101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ffective in accessing hard-to-reach populations; </a:t>
            </a:r>
          </a:p>
          <a:p>
            <a:pPr marL="591750" lvl="2" indent="-285750">
              <a:lnSpc>
                <a:spcPct val="110000"/>
              </a:lnSpc>
              <a:buFont typeface="Wingdings" panose="05000000000000000000" pitchFamily="2" charset="2"/>
              <a:buChar char="Ø"/>
            </a:pPr>
            <a:r>
              <a:rPr lang="en-CA" sz="1800" dirty="0">
                <a:solidFill>
                  <a:srgbClr val="0E101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Well-suited for our exploratory research to understand nuanced perspectives within the specific community of information architects;</a:t>
            </a:r>
          </a:p>
          <a:p>
            <a:pPr marL="591750" lvl="2" indent="-285750">
              <a:lnSpc>
                <a:spcPct val="110000"/>
              </a:lnSpc>
              <a:buFont typeface="Wingdings" panose="05000000000000000000" pitchFamily="2" charset="2"/>
              <a:buChar char="Ø"/>
            </a:pPr>
            <a:r>
              <a:rPr lang="en-CA" sz="1800" dirty="0">
                <a:solidFill>
                  <a:srgbClr val="0E101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triangulation technique was employed to enhance the diversity of the data by cross-verifying information from multiple sources. </a:t>
            </a:r>
            <a:endParaRPr lang="en-CA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06000" lvl="2" indent="0">
              <a:lnSpc>
                <a:spcPct val="110000"/>
              </a:lnSpc>
              <a:buNone/>
            </a:pPr>
            <a:endParaRPr lang="en-CA" sz="1600" dirty="0"/>
          </a:p>
        </p:txBody>
      </p:sp>
    </p:spTree>
    <p:extLst>
      <p:ext uri="{BB962C8B-B14F-4D97-AF65-F5344CB8AC3E}">
        <p14:creationId xmlns:p14="http://schemas.microsoft.com/office/powerpoint/2010/main" val="6016361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167AD-AE50-8F86-AC53-2ED30CBEBF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561151"/>
            <a:ext cx="11029616" cy="1188720"/>
          </a:xfrm>
        </p:spPr>
        <p:txBody>
          <a:bodyPr/>
          <a:lstStyle/>
          <a:p>
            <a:r>
              <a:rPr lang="en-CA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D60E70-F0E7-0F2D-D7ED-5FB953151E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952714"/>
            <a:ext cx="11029615" cy="4022636"/>
          </a:xfrm>
        </p:spPr>
        <p:txBody>
          <a:bodyPr/>
          <a:lstStyle/>
          <a:p>
            <a:r>
              <a:rPr lang="en-CA" sz="1800" dirty="0">
                <a:solidFill>
                  <a:srgbClr val="0E101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This research provided an overview of the current trends in the field of IA for IM to support information professionals with a better understanding of its concepts, practices, and methodologies as well the required </a:t>
            </a:r>
            <a:r>
              <a:rPr lang="en-CA" sz="18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knowledge and skills to architect information systems. </a:t>
            </a:r>
          </a:p>
          <a:p>
            <a:r>
              <a:rPr lang="en-CA" sz="18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findings can be implemented to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CA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</a:t>
            </a:r>
            <a:r>
              <a:rPr lang="en-CA" sz="18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mprove this emerging domain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CA" sz="18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Mitigate the fuzziness of its elements and methodologies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CA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</a:t>
            </a:r>
            <a:r>
              <a:rPr lang="en-CA" sz="18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rovide some pedagogical implications to organize LIS programs and train potential stakeholders. </a:t>
            </a:r>
          </a:p>
          <a:p>
            <a:endParaRPr lang="en-CA" sz="180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4071541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8CA17-6038-2A2A-C43D-E4BA16FB06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938637"/>
          </a:xfrm>
        </p:spPr>
        <p:txBody>
          <a:bodyPr/>
          <a:lstStyle/>
          <a:p>
            <a:r>
              <a:rPr lang="en-CA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039228-7B45-6E2C-7490-E69378703E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69875" indent="-179388">
              <a:buNone/>
            </a:pPr>
            <a:r>
              <a:rPr lang="fr-CA" sz="18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Almeida, M.B., Felipe, E.R., &amp; </a:t>
            </a:r>
            <a:r>
              <a:rPr lang="fr-CA" sz="180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Barcelos</a:t>
            </a:r>
            <a:r>
              <a:rPr lang="fr-CA" sz="18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R. (2020). </a:t>
            </a:r>
            <a:r>
              <a:rPr lang="en-CA" sz="18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Toward a document-centered ontological theory for information architecture in corporations.</a:t>
            </a:r>
            <a:r>
              <a:rPr lang="en-CA" sz="1800" i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Journal of the Association for Information Science and Technology</a:t>
            </a:r>
            <a:r>
              <a:rPr lang="en-CA" sz="18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71(11), 1308–1326. </a:t>
            </a:r>
            <a:r>
              <a:rPr lang="en-CA" sz="1800" b="1" u="sng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https://doi.org/10.1002/asi.24337</a:t>
            </a:r>
            <a:endParaRPr lang="fr-CA" sz="180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69875" indent="-179388">
              <a:buNone/>
            </a:pPr>
            <a:r>
              <a:rPr lang="en-CA" sz="18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Crabtree, B. F. &amp; Miller, W. L. (2023). </a:t>
            </a:r>
            <a:r>
              <a:rPr lang="en-CA" sz="1800" i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Doing qualitative research</a:t>
            </a:r>
            <a:r>
              <a:rPr lang="en-CA" sz="18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(Third edition.). SAGE Publications, Inc.</a:t>
            </a:r>
          </a:p>
          <a:p>
            <a:pPr marL="269875" indent="-179388">
              <a:buNone/>
            </a:pPr>
            <a:r>
              <a:rPr lang="en-CA" sz="180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Morville</a:t>
            </a:r>
            <a:r>
              <a:rPr lang="en-CA" sz="18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P., &amp; Rosenfeld, L. (2006). </a:t>
            </a:r>
            <a:r>
              <a:rPr lang="en-CA" sz="1800" i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Information architecture for the world-wide-web: Designing large scale web-sites </a:t>
            </a:r>
            <a:r>
              <a:rPr lang="en-CA" sz="18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(3rd ed.). Sebastopol, CA: O’Reilly Media.</a:t>
            </a:r>
          </a:p>
          <a:p>
            <a:pPr marL="269875" indent="-179388">
              <a:buNone/>
            </a:pPr>
            <a:r>
              <a:rPr lang="en-CA" sz="180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Sandelowski</a:t>
            </a:r>
            <a:r>
              <a:rPr lang="en-CA" sz="18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M. (1996). One is the liveliest number: The case orientation of qualitative research. </a:t>
            </a:r>
            <a:r>
              <a:rPr lang="en-CA" sz="1800" i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 </a:t>
            </a:r>
            <a:r>
              <a:rPr lang="en-CA" sz="1800" i="1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Nurs</a:t>
            </a:r>
            <a:r>
              <a:rPr lang="en-CA" sz="1800" i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Health</a:t>
            </a:r>
            <a:r>
              <a:rPr lang="en-CA" sz="18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19(6): 525–9.</a:t>
            </a:r>
          </a:p>
          <a:p>
            <a:pPr marL="269875" indent="-179388">
              <a:buNone/>
            </a:pPr>
            <a:endParaRPr lang="en-CA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CA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7734348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41D21-AB4F-25CE-DD11-7B7A157B9E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018" y="681051"/>
            <a:ext cx="10177963" cy="1166222"/>
          </a:xfrm>
        </p:spPr>
        <p:txBody>
          <a:bodyPr>
            <a:normAutofit/>
          </a:bodyPr>
          <a:lstStyle/>
          <a:p>
            <a:pPr algn="ctr"/>
            <a:r>
              <a:rPr lang="fr-CA" sz="4000" dirty="0">
                <a:solidFill>
                  <a:srgbClr val="00B0F0"/>
                </a:solidFill>
              </a:rPr>
              <a:t>THANK YOU!</a:t>
            </a:r>
            <a:br>
              <a:rPr lang="en-CA" dirty="0"/>
            </a:br>
            <a:endParaRPr lang="en-CA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3266166-4B30-25A3-FAF9-0A73D108B1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9896" y="1685493"/>
            <a:ext cx="3919987" cy="394040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4DA1510-7633-1510-C0D8-A14902FC80EF}"/>
              </a:ext>
            </a:extLst>
          </p:cNvPr>
          <p:cNvSpPr txBox="1"/>
          <p:nvPr/>
        </p:nvSpPr>
        <p:spPr>
          <a:xfrm>
            <a:off x="3828330" y="5911178"/>
            <a:ext cx="50016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The image is generated by Gemini 2.5</a:t>
            </a:r>
          </a:p>
        </p:txBody>
      </p:sp>
    </p:spTree>
    <p:extLst>
      <p:ext uri="{BB962C8B-B14F-4D97-AF65-F5344CB8AC3E}">
        <p14:creationId xmlns:p14="http://schemas.microsoft.com/office/powerpoint/2010/main" val="2086127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2069A-2CC1-B2B8-2FF1-E946CA6AC6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825" y="561150"/>
            <a:ext cx="11029616" cy="857452"/>
          </a:xfrm>
        </p:spPr>
        <p:txBody>
          <a:bodyPr/>
          <a:lstStyle/>
          <a:p>
            <a:r>
              <a:rPr lang="en-CA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9C74EC-DEB2-1ADB-53D8-9D3655A982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7008" y="1589518"/>
            <a:ext cx="11029615" cy="4885760"/>
          </a:xfrm>
        </p:spPr>
        <p:txBody>
          <a:bodyPr>
            <a:normAutofit fontScale="25000" lnSpcReduction="20000"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CA" dirty="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CA" dirty="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CA" dirty="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CA" sz="5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CA" sz="5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CA" sz="5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CA" sz="7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143000" indent="-693738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CA" sz="1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Statement of problem</a:t>
            </a:r>
          </a:p>
          <a:p>
            <a:pPr marL="1143000" indent="-693738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CA" sz="1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Research objectives</a:t>
            </a:r>
          </a:p>
          <a:p>
            <a:pPr marL="1143000" indent="-693738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CA" sz="1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Research questions</a:t>
            </a:r>
          </a:p>
          <a:p>
            <a:pPr marL="1143000" indent="-693738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CA" sz="1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Methodology </a:t>
            </a:r>
          </a:p>
          <a:p>
            <a:pPr marL="1143000" indent="-693738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CA" sz="1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Sampling and scope</a:t>
            </a:r>
          </a:p>
          <a:p>
            <a:pPr marL="1143000" indent="-693738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CA" sz="1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Conceptual framework</a:t>
            </a:r>
          </a:p>
          <a:p>
            <a:pPr marL="1143000" indent="-693738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CA" sz="1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Findings</a:t>
            </a:r>
          </a:p>
          <a:p>
            <a:pPr marL="1143000" indent="-693738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CA" sz="1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Discussion</a:t>
            </a:r>
          </a:p>
          <a:p>
            <a:pPr marL="1143000" indent="-693738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CA" sz="1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Limitations</a:t>
            </a:r>
          </a:p>
          <a:p>
            <a:pPr marL="1143000" indent="-693738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CA" sz="1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Conclusion</a:t>
            </a:r>
          </a:p>
          <a:p>
            <a:pPr marL="630000" lvl="2" indent="0">
              <a:buNone/>
            </a:pPr>
            <a:endParaRPr lang="en-CA" sz="1500" dirty="0"/>
          </a:p>
          <a:p>
            <a:pPr lvl="2">
              <a:buFont typeface="Wingdings" panose="05000000000000000000" pitchFamily="2" charset="2"/>
              <a:buChar char="§"/>
            </a:pPr>
            <a:endParaRPr lang="en-CA" sz="1500" dirty="0"/>
          </a:p>
          <a:p>
            <a:pPr lvl="1">
              <a:buFont typeface="Wingdings" panose="05000000000000000000" pitchFamily="2" charset="2"/>
              <a:buChar char="Ø"/>
            </a:pPr>
            <a:endParaRPr lang="en-CA" sz="1500" dirty="0"/>
          </a:p>
          <a:p>
            <a:pPr lvl="1">
              <a:buFont typeface="Wingdings" panose="05000000000000000000" pitchFamily="2" charset="2"/>
              <a:buChar char="Ø"/>
            </a:pPr>
            <a:endParaRPr lang="en-CA" sz="1500" dirty="0"/>
          </a:p>
          <a:p>
            <a:pPr lvl="1">
              <a:buFont typeface="Wingdings" panose="05000000000000000000" pitchFamily="2" charset="2"/>
              <a:buChar char="Ø"/>
            </a:pPr>
            <a:endParaRPr lang="en-CA" sz="1500" dirty="0"/>
          </a:p>
          <a:p>
            <a:endParaRPr lang="en-CA" dirty="0"/>
          </a:p>
          <a:p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8654507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0A15E-CB5B-E5C4-406B-58A7A3E979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Statement of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0AD4B2-B434-EB03-79E9-C249A7839F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2989" y="2327351"/>
            <a:ext cx="11029615" cy="363448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CA" sz="1800" dirty="0">
                <a:solidFill>
                  <a:srgbClr val="0E101A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</a:t>
            </a:r>
            <a:r>
              <a:rPr lang="en-CA" sz="1800" dirty="0">
                <a:solidFill>
                  <a:srgbClr val="0E101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significant decrease in information findability is due to</a:t>
            </a:r>
            <a:endParaRPr lang="en-CA" dirty="0"/>
          </a:p>
          <a:p>
            <a:r>
              <a:rPr lang="en-CA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exponential growth of information with evolving forms of records and formats;</a:t>
            </a:r>
          </a:p>
          <a:p>
            <a:r>
              <a:rPr lang="en-CA" sz="1800" dirty="0">
                <a:solidFill>
                  <a:srgbClr val="0E101A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en-CA" sz="1800" dirty="0">
                <a:solidFill>
                  <a:srgbClr val="0E101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nformation decentralization (no single entity is the sole authority);</a:t>
            </a:r>
          </a:p>
          <a:p>
            <a:r>
              <a:rPr lang="en-CA" sz="1800" dirty="0">
                <a:solidFill>
                  <a:srgbClr val="0E101A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</a:t>
            </a:r>
            <a:r>
              <a:rPr lang="en-CA" sz="1800" dirty="0">
                <a:solidFill>
                  <a:srgbClr val="0E101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ess metadata creation.</a:t>
            </a:r>
          </a:p>
          <a:p>
            <a:pPr marL="0" indent="0">
              <a:buNone/>
            </a:pPr>
            <a:endParaRPr lang="en-CA" sz="1800" dirty="0">
              <a:solidFill>
                <a:srgbClr val="0E101A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273175" lvl="1" indent="-285750"/>
            <a:r>
              <a:rPr lang="en-CA" sz="1800" dirty="0">
                <a:solidFill>
                  <a:srgbClr val="0E101A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Records management cannot adequately address all the phases of the information lifecycle; </a:t>
            </a:r>
          </a:p>
          <a:p>
            <a:pPr marL="1273175" lvl="1" indent="-285750"/>
            <a:r>
              <a:rPr lang="en-CA" sz="1800" dirty="0">
                <a:solidFill>
                  <a:srgbClr val="0E101A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Challenges with compliance and regulations are increasing.  </a:t>
            </a:r>
            <a:endParaRPr lang="en-CA" sz="1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CA" sz="1800" dirty="0">
              <a:solidFill>
                <a:srgbClr val="0E101A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CA" sz="1800" dirty="0">
                <a:solidFill>
                  <a:srgbClr val="0E101A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		</a:t>
            </a:r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CB1041-ED3B-4C34-29A5-540919FA12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460" y="4405371"/>
            <a:ext cx="1409888" cy="89063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1809D29-7D4A-9B64-1F8B-68924B3C07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947" y="5424621"/>
            <a:ext cx="1562408" cy="114284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990AE08-104E-06F7-CF01-8B576D83A544}"/>
              </a:ext>
            </a:extLst>
          </p:cNvPr>
          <p:cNvSpPr/>
          <p:nvPr/>
        </p:nvSpPr>
        <p:spPr>
          <a:xfrm>
            <a:off x="2777933" y="5556765"/>
            <a:ext cx="5515761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Information Architecture for Information Management to Support Information Governance</a:t>
            </a:r>
            <a:endParaRPr lang="en-US" sz="20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1649670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3CEC4-9456-3C05-84C1-EA8690EACE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Research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BC3C28-0FD3-B0AB-CC4F-589DB622B5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635" y="2459379"/>
            <a:ext cx="11029615" cy="2422733"/>
          </a:xfrm>
        </p:spPr>
        <p:txBody>
          <a:bodyPr/>
          <a:lstStyle/>
          <a:p>
            <a:pPr marL="0" indent="0">
              <a:buNone/>
            </a:pPr>
            <a:r>
              <a:rPr lang="en-CA" sz="2000" dirty="0">
                <a:solidFill>
                  <a:srgbClr val="0E101A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</a:t>
            </a:r>
            <a:r>
              <a:rPr lang="en-CA" sz="2000" dirty="0">
                <a:solidFill>
                  <a:srgbClr val="0E101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verview of the current trends in the field of IA for IM to support information professionals with a better understanding of:</a:t>
            </a:r>
          </a:p>
          <a:p>
            <a:r>
              <a:rPr lang="en-CA" sz="2000" dirty="0">
                <a:solidFill>
                  <a:srgbClr val="0E101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IA concepts, practices, methods, and methodologies; </a:t>
            </a:r>
          </a:p>
          <a:p>
            <a:r>
              <a:rPr lang="en-CA" sz="2000" dirty="0">
                <a:solidFill>
                  <a:srgbClr val="0E101A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lang="en-CA" sz="2000" dirty="0">
                <a:solidFill>
                  <a:srgbClr val="0E101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he required knowledge and skills to architect information systems.</a:t>
            </a:r>
          </a:p>
          <a:p>
            <a:pPr marL="0" indent="0">
              <a:buNone/>
            </a:pPr>
            <a:endParaRPr lang="en-CA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0B88070-28E7-32D9-2DFE-EA6FA9D58D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9872" y="4916772"/>
            <a:ext cx="2725687" cy="1875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4098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161D2-276C-8AA7-12C9-FC32E9B62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Research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87E308-B73A-2F8E-F0AA-D65C86BDC6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lvl="0" indent="-342900">
              <a:lnSpc>
                <a:spcPct val="100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CA" sz="2400" dirty="0">
                <a:solidFill>
                  <a:srgbClr val="0E101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What are information architecture and its elements? </a:t>
            </a:r>
          </a:p>
          <a:p>
            <a:pPr marL="342900" lvl="0" indent="-342900">
              <a:lnSpc>
                <a:spcPct val="100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CA" sz="24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What methodologies, methods and practices do information professionals currently utilize to develop information architecture for information management?</a:t>
            </a:r>
          </a:p>
          <a:p>
            <a:pPr marL="342900" lvl="0" indent="-342900">
              <a:lnSpc>
                <a:spcPct val="100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CA" sz="2400" dirty="0">
                <a:solidFill>
                  <a:srgbClr val="0E101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What education, roles, responsibilities, knowledge and skills are expected from the information architect in the current job market? </a:t>
            </a:r>
          </a:p>
          <a:p>
            <a:pPr marL="0" indent="0">
              <a:buNone/>
            </a:pPr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332179-6FDE-F00F-BEDE-4A6017AF4B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27218" y="5104309"/>
            <a:ext cx="2364782" cy="1742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3567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45FDC-AB95-D63A-47B8-982B4988F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371" y="753431"/>
            <a:ext cx="11029616" cy="814723"/>
          </a:xfrm>
        </p:spPr>
        <p:txBody>
          <a:bodyPr/>
          <a:lstStyle/>
          <a:p>
            <a:r>
              <a:rPr lang="en-CA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CBD87F-CB82-993D-65C0-33AC4AEC82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3006" y="1901438"/>
            <a:ext cx="11029615" cy="4014091"/>
          </a:xfrm>
        </p:spPr>
        <p:txBody>
          <a:bodyPr>
            <a:normAutofit fontScale="92500" lnSpcReduction="10000"/>
          </a:bodyPr>
          <a:lstStyle/>
          <a:p>
            <a:r>
              <a:rPr lang="en-CA" sz="2100" i="1" dirty="0">
                <a:solidFill>
                  <a:srgbClr val="0E101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Content analysis</a:t>
            </a:r>
            <a:r>
              <a:rPr lang="en-CA" sz="2100" dirty="0">
                <a:solidFill>
                  <a:srgbClr val="0E101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within the framework of qualitative and quantitative research.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CA" sz="2100" dirty="0">
                <a:solidFill>
                  <a:srgbClr val="0E101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 </a:t>
            </a:r>
            <a:r>
              <a:rPr lang="en-CA" sz="2100" i="1" dirty="0">
                <a:solidFill>
                  <a:srgbClr val="0E101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qualitative approach</a:t>
            </a:r>
            <a:r>
              <a:rPr lang="en-CA" sz="2100" dirty="0">
                <a:solidFill>
                  <a:srgbClr val="0E101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based on induction and deduction prevails in the research process. </a:t>
            </a:r>
          </a:p>
          <a:p>
            <a:pPr lvl="3">
              <a:buFont typeface="Wingdings" panose="05000000000000000000" pitchFamily="2" charset="2"/>
              <a:buChar char="Ø"/>
            </a:pPr>
            <a:r>
              <a:rPr lang="en-CA" sz="2100" dirty="0">
                <a:solidFill>
                  <a:srgbClr val="0E101A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lang="en-CA" sz="2100" dirty="0">
                <a:solidFill>
                  <a:srgbClr val="0E101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he identification of text themes that were used to categorize the purposive sampling to inform the research questions.</a:t>
            </a:r>
          </a:p>
          <a:p>
            <a:pPr marL="1008000" lvl="3" indent="0">
              <a:buNone/>
            </a:pPr>
            <a:endParaRPr lang="en-CA" sz="2100" dirty="0">
              <a:solidFill>
                <a:srgbClr val="0E101A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CA" sz="2100" dirty="0">
                <a:solidFill>
                  <a:srgbClr val="0E101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 </a:t>
            </a:r>
            <a:r>
              <a:rPr lang="en-CA" sz="2100" i="1" dirty="0">
                <a:solidFill>
                  <a:srgbClr val="0E101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quantitative approach, </a:t>
            </a:r>
            <a:r>
              <a:rPr lang="en-CA" sz="2100" dirty="0">
                <a:solidFill>
                  <a:srgbClr val="0E101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through the implementation of descriptive statistics, complements the qualitative analysis in the description of findings. </a:t>
            </a:r>
          </a:p>
          <a:p>
            <a:pPr lvl="3">
              <a:buFont typeface="Wingdings" panose="05000000000000000000" pitchFamily="2" charset="2"/>
              <a:buChar char="Ø"/>
            </a:pPr>
            <a:r>
              <a:rPr lang="en-CA" sz="2100" dirty="0">
                <a:solidFill>
                  <a:srgbClr val="0E101A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lang="en-CA" sz="2100" dirty="0">
                <a:solidFill>
                  <a:srgbClr val="0E101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he median experience of the research participants;</a:t>
            </a:r>
          </a:p>
          <a:p>
            <a:pPr lvl="3">
              <a:buFont typeface="Wingdings" panose="05000000000000000000" pitchFamily="2" charset="2"/>
              <a:buChar char="Ø"/>
            </a:pPr>
            <a:r>
              <a:rPr lang="en-CA" sz="2100" dirty="0">
                <a:solidFill>
                  <a:srgbClr val="0E101A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</a:t>
            </a:r>
            <a:r>
              <a:rPr lang="en-CA" sz="2100" dirty="0">
                <a:solidFill>
                  <a:srgbClr val="0E101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rdinal variables related to their formal and informal education, including percentage descriptions;</a:t>
            </a:r>
            <a:endParaRPr lang="en-CA" sz="2100" dirty="0">
              <a:solidFill>
                <a:srgbClr val="0E101A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3">
              <a:buFont typeface="Wingdings" panose="05000000000000000000" pitchFamily="2" charset="2"/>
              <a:buChar char="Ø"/>
            </a:pPr>
            <a:r>
              <a:rPr lang="en-CA" sz="2100" dirty="0">
                <a:solidFill>
                  <a:srgbClr val="0E101A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en-CA" sz="2100" dirty="0">
                <a:solidFill>
                  <a:srgbClr val="0E101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requency distributions of relevant IA phenomena.</a:t>
            </a:r>
            <a:endParaRPr lang="en-CA" sz="21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CA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FC90131B-B47E-140D-5416-EE7AAAAF7BB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19876169"/>
              </p:ext>
            </p:extLst>
          </p:nvPr>
        </p:nvGraphicFramePr>
        <p:xfrm>
          <a:off x="8460338" y="4824530"/>
          <a:ext cx="3911045" cy="22746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5600887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1A588-0E08-A063-1E57-28D037EC6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Sampling and 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233763-B037-1EE1-3680-A0A084F8A2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097993"/>
            <a:ext cx="11029615" cy="4144709"/>
          </a:xfrm>
        </p:spPr>
        <p:txBody>
          <a:bodyPr/>
          <a:lstStyle/>
          <a:p>
            <a:pPr marL="0" indent="0">
              <a:buNone/>
            </a:pPr>
            <a:r>
              <a:rPr lang="en-CA" sz="18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research included non-probabilistic purposive sampling. </a:t>
            </a:r>
            <a:r>
              <a:rPr lang="en-CA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lang="en-CA" sz="18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he data collection consisted of three major phases involving content analysis:</a:t>
            </a:r>
          </a:p>
          <a:p>
            <a:pPr marL="342900" indent="-342900">
              <a:buFont typeface="+mj-lt"/>
              <a:buAutoNum type="arabicPeriod"/>
            </a:pPr>
            <a:r>
              <a:rPr lang="en-CA" sz="1800" dirty="0">
                <a:solidFill>
                  <a:srgbClr val="0E101A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lang="en-CA" sz="1800" dirty="0">
                <a:solidFill>
                  <a:srgbClr val="0E101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he analysis of 11 surveys of information professionals administered online by means of SurveyMonkey.</a:t>
            </a:r>
            <a:endParaRPr lang="en-CA" sz="1800" dirty="0">
              <a:solidFill>
                <a:srgbClr val="0E101A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CA" sz="1800" dirty="0">
                <a:solidFill>
                  <a:srgbClr val="0E101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results of these surveys were used as a ground for conducting 5 follow-up interviews guided by a list of open-ended questions reflecting key themes from the survey conducted via Zoom or MSN Teams. </a:t>
            </a:r>
          </a:p>
          <a:p>
            <a:pPr marL="342900" indent="-342900">
              <a:buFont typeface="+mj-lt"/>
              <a:buAutoNum type="arabicPeriod"/>
            </a:pPr>
            <a:r>
              <a:rPr lang="en-CA" sz="1800" dirty="0">
                <a:solidFill>
                  <a:srgbClr val="0E101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analysis of 50 job postings for information architects from the leading Web platforms, such as LinkedIn, Google Jobs, Monster, Quora and Indeed.</a:t>
            </a:r>
            <a:endParaRPr lang="en-CA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CA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982034-A66C-D775-C163-0D9575C840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9616" y="5032952"/>
            <a:ext cx="1877253" cy="8768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70663F3-F3DC-56D2-CD3D-3027AB4D0B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06869" y="5032953"/>
            <a:ext cx="1942983" cy="863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386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DE09D-F232-4B8D-B67D-7A8F7485EF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102" y="476029"/>
            <a:ext cx="11029616" cy="1188720"/>
          </a:xfrm>
        </p:spPr>
        <p:txBody>
          <a:bodyPr/>
          <a:lstStyle/>
          <a:p>
            <a:r>
              <a:rPr lang="en-CA" dirty="0"/>
              <a:t>Conceptual framework (</a:t>
            </a:r>
            <a:r>
              <a:rPr lang="en-CA" dirty="0" err="1"/>
              <a:t>Morville</a:t>
            </a:r>
            <a:r>
              <a:rPr lang="en-CA" dirty="0"/>
              <a:t> &amp; Rosenfeld, 2006)</a:t>
            </a:r>
          </a:p>
        </p:txBody>
      </p:sp>
      <p:pic>
        <p:nvPicPr>
          <p:cNvPr id="6" name="Picture 5" descr="Diagram, venn diagram&#10;&#10;Description automatically generated">
            <a:extLst>
              <a:ext uri="{FF2B5EF4-FFF2-40B4-BE49-F238E27FC236}">
                <a16:creationId xmlns:a16="http://schemas.microsoft.com/office/drawing/2014/main" id="{637337BC-6D6B-21B0-1C62-B7896D0208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0515" y="1865785"/>
            <a:ext cx="5484186" cy="399662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EF651DA-730E-BBBF-68F1-D8E2D1706311}"/>
              </a:ext>
            </a:extLst>
          </p:cNvPr>
          <p:cNvSpPr txBox="1"/>
          <p:nvPr/>
        </p:nvSpPr>
        <p:spPr>
          <a:xfrm>
            <a:off x="3584959" y="6051180"/>
            <a:ext cx="52983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</a:pPr>
            <a:r>
              <a:rPr lang="en-CA" sz="12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Figure 1. </a:t>
            </a:r>
            <a:r>
              <a:rPr lang="en-CA" sz="1200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Four Elements of IA (adapted from </a:t>
            </a:r>
            <a:r>
              <a:rPr lang="en-CA" sz="1200" i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Morville</a:t>
            </a:r>
            <a:r>
              <a:rPr lang="en-CA" sz="1200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&amp; Rosenfeld, 2006, p. 41)</a:t>
            </a:r>
          </a:p>
        </p:txBody>
      </p:sp>
    </p:spTree>
    <p:extLst>
      <p:ext uri="{BB962C8B-B14F-4D97-AF65-F5344CB8AC3E}">
        <p14:creationId xmlns:p14="http://schemas.microsoft.com/office/powerpoint/2010/main" val="21261040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226D1-C0FC-FB29-3565-ED5BD4425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921" y="526967"/>
            <a:ext cx="11029616" cy="1188720"/>
          </a:xfrm>
        </p:spPr>
        <p:txBody>
          <a:bodyPr/>
          <a:lstStyle/>
          <a:p>
            <a:r>
              <a:rPr lang="en-CA" dirty="0"/>
              <a:t>Findings: The concept of </a:t>
            </a:r>
            <a:r>
              <a:rPr lang="en-CA" dirty="0" err="1"/>
              <a:t>ia</a:t>
            </a:r>
            <a:endParaRPr lang="en-CA" dirty="0"/>
          </a:p>
        </p:txBody>
      </p:sp>
      <p:pic>
        <p:nvPicPr>
          <p:cNvPr id="4" name="Content Placeholder 3" descr="A diagram of a company&#10;&#10;Description automatically generated">
            <a:extLst>
              <a:ext uri="{FF2B5EF4-FFF2-40B4-BE49-F238E27FC236}">
                <a16:creationId xmlns:a16="http://schemas.microsoft.com/office/drawing/2014/main" id="{98E60DC6-EAED-D273-F109-D6024ABE4F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597921" y="1919840"/>
            <a:ext cx="6167517" cy="374602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5795330-1088-E0D4-B8C1-FB645BC5623D}"/>
              </a:ext>
            </a:extLst>
          </p:cNvPr>
          <p:cNvSpPr txBox="1"/>
          <p:nvPr/>
        </p:nvSpPr>
        <p:spPr>
          <a:xfrm>
            <a:off x="2525282" y="5994875"/>
            <a:ext cx="65289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200" b="1" dirty="0">
                <a:solidFill>
                  <a:srgbClr val="0E101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Figure 2</a:t>
            </a:r>
            <a:r>
              <a:rPr lang="en-CA" sz="1200" b="1" dirty="0">
                <a:solidFill>
                  <a:srgbClr val="0E101A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CA" sz="12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Concept of IA Based on the Aspects Discussed by </a:t>
            </a:r>
            <a:r>
              <a:rPr lang="en-CA" sz="1200" i="1" dirty="0">
                <a:solidFill>
                  <a:srgbClr val="0E101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Almeida et al. (2020) and </a:t>
            </a:r>
            <a:r>
              <a:rPr lang="en-CA" sz="1200" i="1" dirty="0" err="1">
                <a:solidFill>
                  <a:srgbClr val="0E101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Morville</a:t>
            </a:r>
            <a:r>
              <a:rPr lang="en-CA" sz="1200" i="1" dirty="0">
                <a:solidFill>
                  <a:srgbClr val="0E101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and Rosenfeld (2006) and Supported by the Data</a:t>
            </a:r>
            <a:endParaRPr lang="en-CA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0782632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1E7CA09-9778-4414-AE97-8064B12DA30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D289AE2-D2AE-49D1-AFAC-3A79F6794255}">
  <ds:schemaRefs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purl.org/dc/dcmitype/"/>
    <ds:schemaRef ds:uri="71af3243-3dd4-4a8d-8c0d-dd76da1f02a5"/>
    <ds:schemaRef ds:uri="http://www.w3.org/XML/1998/namespace"/>
    <ds:schemaRef ds:uri="http://purl.org/dc/terms/"/>
    <ds:schemaRef ds:uri="http://purl.org/dc/elements/1.1/"/>
    <ds:schemaRef ds:uri="http://schemas.microsoft.com/office/2006/documentManagement/types"/>
    <ds:schemaRef ds:uri="16c05727-aa75-4e4a-9b5f-8a80a1165891"/>
  </ds:schemaRefs>
</ds:datastoreItem>
</file>

<file path=customXml/itemProps3.xml><?xml version="1.0" encoding="utf-8"?>
<ds:datastoreItem xmlns:ds="http://schemas.openxmlformats.org/officeDocument/2006/customXml" ds:itemID="{927BD4C1-B6B1-4715-ABF9-E660A51A4EA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{F19EE6E6-41FA-4BF1-94DE-DA6D5B942F90}tf33552983_win32</Template>
  <TotalTime>1033</TotalTime>
  <Words>1130</Words>
  <Application>Microsoft Macintosh PowerPoint</Application>
  <PresentationFormat>Widescreen</PresentationFormat>
  <Paragraphs>153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Calibri</vt:lpstr>
      <vt:lpstr>Franklin Gothic Book</vt:lpstr>
      <vt:lpstr>Franklin Gothic Demi</vt:lpstr>
      <vt:lpstr>Times New Roman</vt:lpstr>
      <vt:lpstr>Wingdings</vt:lpstr>
      <vt:lpstr>Wingdings 2</vt:lpstr>
      <vt:lpstr>DividendVTI</vt:lpstr>
      <vt:lpstr>INFORMATION MANAGEMENT PRACTICES AND METHODOLOGIES IN  ARCHITECTING INFORMATION SYSTEMS  </vt:lpstr>
      <vt:lpstr>outline</vt:lpstr>
      <vt:lpstr>Statement of problem</vt:lpstr>
      <vt:lpstr>Research objectives</vt:lpstr>
      <vt:lpstr>Research questions</vt:lpstr>
      <vt:lpstr>Methodology</vt:lpstr>
      <vt:lpstr>Sampling and Scope</vt:lpstr>
      <vt:lpstr>Conceptual framework (Morville &amp; Rosenfeld, 2006)</vt:lpstr>
      <vt:lpstr>Findings: The concept of ia</vt:lpstr>
      <vt:lpstr>Findings: The elements of ia</vt:lpstr>
      <vt:lpstr>Findings: methodologies, Methods and practices  to develop ia for im</vt:lpstr>
      <vt:lpstr>Findings: information architect: knowledge,  competences and responsibilities</vt:lpstr>
      <vt:lpstr>Findings: information architect: soft skills and  personal qualities</vt:lpstr>
      <vt:lpstr>Discussion</vt:lpstr>
      <vt:lpstr>limitations</vt:lpstr>
      <vt:lpstr>Conclusion</vt:lpstr>
      <vt:lpstr>References</vt:lpstr>
      <vt:lpstr>THANK YOU!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Tatiana</dc:creator>
  <cp:lastModifiedBy>Tatiana Orel</cp:lastModifiedBy>
  <cp:revision>45</cp:revision>
  <cp:lastPrinted>2024-02-06T16:13:23Z</cp:lastPrinted>
  <dcterms:created xsi:type="dcterms:W3CDTF">2023-11-10T20:25:53Z</dcterms:created>
  <dcterms:modified xsi:type="dcterms:W3CDTF">2025-05-23T19:55:23Z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